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22"/>
  </p:notesMasterIdLst>
  <p:sldIdLst>
    <p:sldId id="298" r:id="rId3"/>
    <p:sldId id="281" r:id="rId4"/>
    <p:sldId id="292" r:id="rId5"/>
    <p:sldId id="288" r:id="rId6"/>
    <p:sldId id="276" r:id="rId7"/>
    <p:sldId id="284" r:id="rId8"/>
    <p:sldId id="301" r:id="rId9"/>
    <p:sldId id="300" r:id="rId10"/>
    <p:sldId id="293" r:id="rId11"/>
    <p:sldId id="256" r:id="rId12"/>
    <p:sldId id="277" r:id="rId13"/>
    <p:sldId id="287" r:id="rId14"/>
    <p:sldId id="272" r:id="rId15"/>
    <p:sldId id="273" r:id="rId16"/>
    <p:sldId id="304" r:id="rId17"/>
    <p:sldId id="282" r:id="rId18"/>
    <p:sldId id="289" r:id="rId19"/>
    <p:sldId id="302" r:id="rId20"/>
    <p:sldId id="303" r:id="rId21"/>
  </p:sldIdLst>
  <p:sldSz cx="12192000" cy="6858000"/>
  <p:notesSz cx="6800850" cy="993298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6CB0"/>
    <a:srgbClr val="FFD400"/>
    <a:srgbClr val="0A4644"/>
    <a:srgbClr val="000000"/>
    <a:srgbClr val="5FCB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577289-12F3-4996-AD93-C67DC43341C5}" v="1" dt="2025-01-22T17:58:05.794"/>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7" d="100"/>
          <a:sy n="57" d="100"/>
        </p:scale>
        <p:origin x="924" y="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ncent Bigourdan" userId="e8b7a5f1202b85bb" providerId="Windows Live" clId="Web-{FE639628-6DC5-414D-8CFA-1B094800EB87}"/>
    <pc:docChg chg="modSld">
      <pc:chgData name="Vincent Bigourdan" userId="e8b7a5f1202b85bb" providerId="Windows Live" clId="Web-{FE639628-6DC5-414D-8CFA-1B094800EB87}" dt="2024-09-23T08:16:22.359" v="8" actId="20577"/>
      <pc:docMkLst>
        <pc:docMk/>
      </pc:docMkLst>
      <pc:sldChg chg="modSp">
        <pc:chgData name="Vincent Bigourdan" userId="e8b7a5f1202b85bb" providerId="Windows Live" clId="Web-{FE639628-6DC5-414D-8CFA-1B094800EB87}" dt="2024-09-23T08:16:22.359" v="8" actId="20577"/>
        <pc:sldMkLst>
          <pc:docMk/>
          <pc:sldMk cId="2099467248" sldId="290"/>
        </pc:sldMkLst>
      </pc:sldChg>
    </pc:docChg>
  </pc:docChgLst>
  <pc:docChgLst>
    <pc:chgData name="Vincent Bigourdan" userId="e8b7a5f1202b85bb" providerId="Windows Live" clId="Web-{CE076817-0D18-4429-AB8B-5CFDB7BC471A}"/>
    <pc:docChg chg="modSld">
      <pc:chgData name="Vincent Bigourdan" userId="e8b7a5f1202b85bb" providerId="Windows Live" clId="Web-{CE076817-0D18-4429-AB8B-5CFDB7BC471A}" dt="2024-09-23T08:10:00.006" v="6"/>
      <pc:docMkLst>
        <pc:docMk/>
      </pc:docMkLst>
      <pc:sldChg chg="modSp">
        <pc:chgData name="Vincent Bigourdan" userId="e8b7a5f1202b85bb" providerId="Windows Live" clId="Web-{CE076817-0D18-4429-AB8B-5CFDB7BC471A}" dt="2024-09-23T08:07:41.846" v="4" actId="20577"/>
        <pc:sldMkLst>
          <pc:docMk/>
          <pc:sldMk cId="2099467248" sldId="290"/>
        </pc:sldMkLst>
      </pc:sldChg>
      <pc:sldChg chg="modSp">
        <pc:chgData name="Vincent Bigourdan" userId="e8b7a5f1202b85bb" providerId="Windows Live" clId="Web-{CE076817-0D18-4429-AB8B-5CFDB7BC471A}" dt="2024-09-23T08:10:00.006" v="6"/>
        <pc:sldMkLst>
          <pc:docMk/>
          <pc:sldMk cId="874901326" sldId="295"/>
        </pc:sldMkLst>
      </pc:sldChg>
    </pc:docChg>
  </pc:docChgLst>
  <pc:docChgLst>
    <pc:chgData name="Vincent Bigourdan" userId="e8b7a5f1202b85bb" providerId="Windows Live" clId="Web-{214DFF02-A6BE-4CB1-8FA1-475A76E9EA18}"/>
    <pc:docChg chg="addSld delSld modSld">
      <pc:chgData name="Vincent Bigourdan" userId="e8b7a5f1202b85bb" providerId="Windows Live" clId="Web-{214DFF02-A6BE-4CB1-8FA1-475A76E9EA18}" dt="2024-09-20T09:58:11.176" v="2"/>
      <pc:docMkLst>
        <pc:docMk/>
      </pc:docMkLst>
      <pc:sldChg chg="mod modShow">
        <pc:chgData name="Vincent Bigourdan" userId="e8b7a5f1202b85bb" providerId="Windows Live" clId="Web-{214DFF02-A6BE-4CB1-8FA1-475A76E9EA18}" dt="2024-09-20T09:58:00.285" v="1"/>
        <pc:sldMkLst>
          <pc:docMk/>
          <pc:sldMk cId="2099467248" sldId="290"/>
        </pc:sldMkLst>
      </pc:sldChg>
      <pc:sldChg chg="add del replId">
        <pc:chgData name="Vincent Bigourdan" userId="e8b7a5f1202b85bb" providerId="Windows Live" clId="Web-{214DFF02-A6BE-4CB1-8FA1-475A76E9EA18}" dt="2024-09-20T09:58:11.176" v="2"/>
        <pc:sldMkLst>
          <pc:docMk/>
          <pc:sldMk cId="3865989868" sldId="296"/>
        </pc:sldMkLst>
      </pc:sldChg>
    </pc:docChg>
  </pc:docChgLst>
  <pc:docChgLst>
    <pc:chgData name="Vincent Bigourdan" userId="e8b7a5f1202b85bb" providerId="LiveId" clId="{3B577289-12F3-4996-AD93-C67DC43341C5}"/>
    <pc:docChg chg="modSld">
      <pc:chgData name="Vincent Bigourdan" userId="e8b7a5f1202b85bb" providerId="LiveId" clId="{3B577289-12F3-4996-AD93-C67DC43341C5}" dt="2025-01-22T17:58:18.860" v="2" actId="1076"/>
      <pc:docMkLst>
        <pc:docMk/>
      </pc:docMkLst>
      <pc:sldChg chg="addSp modSp mod">
        <pc:chgData name="Vincent Bigourdan" userId="e8b7a5f1202b85bb" providerId="LiveId" clId="{3B577289-12F3-4996-AD93-C67DC43341C5}" dt="2025-01-22T17:58:18.860" v="2" actId="1076"/>
        <pc:sldMkLst>
          <pc:docMk/>
          <pc:sldMk cId="0" sldId="277"/>
        </pc:sldMkLst>
        <pc:picChg chg="add mod">
          <ac:chgData name="Vincent Bigourdan" userId="e8b7a5f1202b85bb" providerId="LiveId" clId="{3B577289-12F3-4996-AD93-C67DC43341C5}" dt="2025-01-22T17:58:18.860" v="2" actId="1076"/>
          <ac:picMkLst>
            <pc:docMk/>
            <pc:sldMk cId="0" sldId="277"/>
            <ac:picMk id="3" creationId="{32CCD0B1-E7A3-BF6B-C87A-622BA369CF5C}"/>
          </ac:picMkLst>
        </pc:picChg>
      </pc:sldChg>
    </pc:docChg>
  </pc:docChgLst>
  <pc:docChgLst>
    <pc:chgData name="Vincent Bigourdan" userId="e8b7a5f1202b85bb" providerId="Windows Live" clId="Web-{1743EDF4-386C-439E-BB55-7023520FD9F4}"/>
    <pc:docChg chg="modSld">
      <pc:chgData name="Vincent Bigourdan" userId="e8b7a5f1202b85bb" providerId="Windows Live" clId="Web-{1743EDF4-386C-439E-BB55-7023520FD9F4}" dt="2024-09-19T09:24:37.008" v="3" actId="20577"/>
      <pc:docMkLst>
        <pc:docMk/>
      </pc:docMkLst>
      <pc:sldChg chg="modSp">
        <pc:chgData name="Vincent Bigourdan" userId="e8b7a5f1202b85bb" providerId="Windows Live" clId="Web-{1743EDF4-386C-439E-BB55-7023520FD9F4}" dt="2024-09-19T09:24:37.008" v="3" actId="20577"/>
        <pc:sldMkLst>
          <pc:docMk/>
          <pc:sldMk cId="0" sldId="268"/>
        </pc:sldMkLst>
      </pc:sldChg>
    </pc:docChg>
  </pc:docChgLst>
  <pc:docChgLst>
    <pc:chgData name="Vincent Bigourdan" userId="e8b7a5f1202b85bb" providerId="LiveId" clId="{90143A78-E6DF-4194-9CF4-142A5E61F806}"/>
    <pc:docChg chg="undo custSel modSld sldOrd">
      <pc:chgData name="Vincent Bigourdan" userId="e8b7a5f1202b85bb" providerId="LiveId" clId="{90143A78-E6DF-4194-9CF4-142A5E61F806}" dt="2024-12-10T11:02:23.520" v="96" actId="14100"/>
      <pc:docMkLst>
        <pc:docMk/>
      </pc:docMkLst>
      <pc:sldChg chg="addSp delSp modSp mod">
        <pc:chgData name="Vincent Bigourdan" userId="e8b7a5f1202b85bb" providerId="LiveId" clId="{90143A78-E6DF-4194-9CF4-142A5E61F806}" dt="2024-12-10T11:02:23.520" v="96" actId="14100"/>
        <pc:sldMkLst>
          <pc:docMk/>
          <pc:sldMk cId="0" sldId="287"/>
        </pc:sldMkLst>
        <pc:spChg chg="mod">
          <ac:chgData name="Vincent Bigourdan" userId="e8b7a5f1202b85bb" providerId="LiveId" clId="{90143A78-E6DF-4194-9CF4-142A5E61F806}" dt="2024-12-10T11:02:08.183" v="94" actId="1076"/>
          <ac:spMkLst>
            <pc:docMk/>
            <pc:sldMk cId="0" sldId="287"/>
            <ac:spMk id="4" creationId="{00000000-0000-0000-0000-000000000000}"/>
          </ac:spMkLst>
        </pc:spChg>
        <pc:spChg chg="add mod">
          <ac:chgData name="Vincent Bigourdan" userId="e8b7a5f1202b85bb" providerId="LiveId" clId="{90143A78-E6DF-4194-9CF4-142A5E61F806}" dt="2024-12-10T11:01:35.968" v="90" actId="1076"/>
          <ac:spMkLst>
            <pc:docMk/>
            <pc:sldMk cId="0" sldId="287"/>
            <ac:spMk id="9" creationId="{2C7BEEE7-CC55-050D-9735-89819E6DC51F}"/>
          </ac:spMkLst>
        </pc:spChg>
        <pc:spChg chg="mod">
          <ac:chgData name="Vincent Bigourdan" userId="e8b7a5f1202b85bb" providerId="LiveId" clId="{90143A78-E6DF-4194-9CF4-142A5E61F806}" dt="2024-12-10T10:58:54.273" v="71" actId="1076"/>
          <ac:spMkLst>
            <pc:docMk/>
            <pc:sldMk cId="0" sldId="287"/>
            <ac:spMk id="17" creationId="{00000000-0000-0000-0000-000000000000}"/>
          </ac:spMkLst>
        </pc:spChg>
        <pc:spChg chg="mod">
          <ac:chgData name="Vincent Bigourdan" userId="e8b7a5f1202b85bb" providerId="LiveId" clId="{90143A78-E6DF-4194-9CF4-142A5E61F806}" dt="2024-12-10T10:58:47.897" v="69" actId="1076"/>
          <ac:spMkLst>
            <pc:docMk/>
            <pc:sldMk cId="0" sldId="287"/>
            <ac:spMk id="28" creationId="{00000000-0000-0000-0000-000000000000}"/>
          </ac:spMkLst>
        </pc:spChg>
        <pc:spChg chg="mod">
          <ac:chgData name="Vincent Bigourdan" userId="e8b7a5f1202b85bb" providerId="LiveId" clId="{90143A78-E6DF-4194-9CF4-142A5E61F806}" dt="2024-12-10T11:02:03.464" v="92" actId="1076"/>
          <ac:spMkLst>
            <pc:docMk/>
            <pc:sldMk cId="0" sldId="287"/>
            <ac:spMk id="32" creationId="{00000000-0000-0000-0000-000000000000}"/>
          </ac:spMkLst>
        </pc:spChg>
        <pc:spChg chg="mod">
          <ac:chgData name="Vincent Bigourdan" userId="e8b7a5f1202b85bb" providerId="LiveId" clId="{90143A78-E6DF-4194-9CF4-142A5E61F806}" dt="2024-12-10T10:58:23.607" v="63" actId="1076"/>
          <ac:spMkLst>
            <pc:docMk/>
            <pc:sldMk cId="0" sldId="287"/>
            <ac:spMk id="58" creationId="{00000000-0000-0000-0000-000000000000}"/>
          </ac:spMkLst>
        </pc:spChg>
        <pc:picChg chg="add mod">
          <ac:chgData name="Vincent Bigourdan" userId="e8b7a5f1202b85bb" providerId="LiveId" clId="{90143A78-E6DF-4194-9CF4-142A5E61F806}" dt="2024-12-10T11:00:25.184" v="85" actId="14100"/>
          <ac:picMkLst>
            <pc:docMk/>
            <pc:sldMk cId="0" sldId="287"/>
            <ac:picMk id="8" creationId="{19D80374-F2E8-1C99-7E7F-928A641E1AA5}"/>
          </ac:picMkLst>
        </pc:picChg>
        <pc:picChg chg="mod">
          <ac:chgData name="Vincent Bigourdan" userId="e8b7a5f1202b85bb" providerId="LiveId" clId="{90143A78-E6DF-4194-9CF4-142A5E61F806}" dt="2024-12-10T10:58:38.120" v="67" actId="1076"/>
          <ac:picMkLst>
            <pc:docMk/>
            <pc:sldMk cId="0" sldId="287"/>
            <ac:picMk id="36" creationId="{00000000-0000-0000-0000-000000000000}"/>
          </ac:picMkLst>
        </pc:picChg>
        <pc:picChg chg="mod">
          <ac:chgData name="Vincent Bigourdan" userId="e8b7a5f1202b85bb" providerId="LiveId" clId="{90143A78-E6DF-4194-9CF4-142A5E61F806}" dt="2024-12-10T11:02:15.208" v="95" actId="1076"/>
          <ac:picMkLst>
            <pc:docMk/>
            <pc:sldMk cId="0" sldId="287"/>
            <ac:picMk id="40" creationId="{00000000-0000-0000-0000-000000000000}"/>
          </ac:picMkLst>
        </pc:picChg>
        <pc:picChg chg="mod">
          <ac:chgData name="Vincent Bigourdan" userId="e8b7a5f1202b85bb" providerId="LiveId" clId="{90143A78-E6DF-4194-9CF4-142A5E61F806}" dt="2024-12-10T11:00:16.616" v="82" actId="1076"/>
          <ac:picMkLst>
            <pc:docMk/>
            <pc:sldMk cId="0" sldId="287"/>
            <ac:picMk id="47" creationId="{00000000-0000-0000-0000-000000000000}"/>
          </ac:picMkLst>
        </pc:picChg>
        <pc:picChg chg="mod">
          <ac:chgData name="Vincent Bigourdan" userId="e8b7a5f1202b85bb" providerId="LiveId" clId="{90143A78-E6DF-4194-9CF4-142A5E61F806}" dt="2024-12-10T11:02:06.280" v="93" actId="1076"/>
          <ac:picMkLst>
            <pc:docMk/>
            <pc:sldMk cId="0" sldId="287"/>
            <ac:picMk id="49" creationId="{00000000-0000-0000-0000-000000000000}"/>
          </ac:picMkLst>
        </pc:picChg>
        <pc:picChg chg="mod">
          <ac:chgData name="Vincent Bigourdan" userId="e8b7a5f1202b85bb" providerId="LiveId" clId="{90143A78-E6DF-4194-9CF4-142A5E61F806}" dt="2024-12-10T10:58:43.903" v="68" actId="1076"/>
          <ac:picMkLst>
            <pc:docMk/>
            <pc:sldMk cId="0" sldId="287"/>
            <ac:picMk id="54" creationId="{00000000-0000-0000-0000-000000000000}"/>
          </ac:picMkLst>
        </pc:picChg>
        <pc:picChg chg="mod">
          <ac:chgData name="Vincent Bigourdan" userId="e8b7a5f1202b85bb" providerId="LiveId" clId="{90143A78-E6DF-4194-9CF4-142A5E61F806}" dt="2024-12-10T10:58:51.513" v="70" actId="1076"/>
          <ac:picMkLst>
            <pc:docMk/>
            <pc:sldMk cId="0" sldId="287"/>
            <ac:picMk id="55" creationId="{00000000-0000-0000-0000-000000000000}"/>
          </ac:picMkLst>
        </pc:picChg>
        <pc:picChg chg="mod">
          <ac:chgData name="Vincent Bigourdan" userId="e8b7a5f1202b85bb" providerId="LiveId" clId="{90143A78-E6DF-4194-9CF4-142A5E61F806}" dt="2024-12-10T10:58:56.936" v="72" actId="1076"/>
          <ac:picMkLst>
            <pc:docMk/>
            <pc:sldMk cId="0" sldId="287"/>
            <ac:picMk id="56" creationId="{00000000-0000-0000-0000-000000000000}"/>
          </ac:picMkLst>
        </pc:picChg>
        <pc:picChg chg="mod">
          <ac:chgData name="Vincent Bigourdan" userId="e8b7a5f1202b85bb" providerId="LiveId" clId="{90143A78-E6DF-4194-9CF4-142A5E61F806}" dt="2024-12-10T11:01:51.728" v="91" actId="1076"/>
          <ac:picMkLst>
            <pc:docMk/>
            <pc:sldMk cId="0" sldId="287"/>
            <ac:picMk id="4100" creationId="{00000000-0000-0000-0000-000000000000}"/>
          </ac:picMkLst>
        </pc:picChg>
        <pc:picChg chg="mod">
          <ac:chgData name="Vincent Bigourdan" userId="e8b7a5f1202b85bb" providerId="LiveId" clId="{90143A78-E6DF-4194-9CF4-142A5E61F806}" dt="2024-12-10T10:57:50.395" v="56" actId="1076"/>
          <ac:picMkLst>
            <pc:docMk/>
            <pc:sldMk cId="0" sldId="287"/>
            <ac:picMk id="12296" creationId="{00000000-0000-0000-0000-000000000000}"/>
          </ac:picMkLst>
        </pc:picChg>
        <pc:picChg chg="mod">
          <ac:chgData name="Vincent Bigourdan" userId="e8b7a5f1202b85bb" providerId="LiveId" clId="{90143A78-E6DF-4194-9CF4-142A5E61F806}" dt="2024-12-10T11:02:23.520" v="96" actId="14100"/>
          <ac:picMkLst>
            <pc:docMk/>
            <pc:sldMk cId="0" sldId="287"/>
            <ac:picMk id="12300" creationId="{00000000-0000-0000-0000-000000000000}"/>
          </ac:picMkLst>
        </pc:picChg>
      </pc:sldChg>
      <pc:sldChg chg="modSp mod ord">
        <pc:chgData name="Vincent Bigourdan" userId="e8b7a5f1202b85bb" providerId="LiveId" clId="{90143A78-E6DF-4194-9CF4-142A5E61F806}" dt="2024-12-10T10:50:07.134" v="17" actId="20577"/>
        <pc:sldMkLst>
          <pc:docMk/>
          <pc:sldMk cId="3524166057" sldId="288"/>
        </pc:sldMkLst>
        <pc:spChg chg="mod">
          <ac:chgData name="Vincent Bigourdan" userId="e8b7a5f1202b85bb" providerId="LiveId" clId="{90143A78-E6DF-4194-9CF4-142A5E61F806}" dt="2024-12-10T10:50:07.134" v="17" actId="20577"/>
          <ac:spMkLst>
            <pc:docMk/>
            <pc:sldMk cId="3524166057" sldId="288"/>
            <ac:spMk id="15" creationId="{00000000-0000-0000-0000-000000000000}"/>
          </ac:spMkLst>
        </pc:spChg>
      </pc:sldChg>
      <pc:sldChg chg="modSp mod">
        <pc:chgData name="Vincent Bigourdan" userId="e8b7a5f1202b85bb" providerId="LiveId" clId="{90143A78-E6DF-4194-9CF4-142A5E61F806}" dt="2024-12-10T10:55:09.994" v="53" actId="20577"/>
        <pc:sldMkLst>
          <pc:docMk/>
          <pc:sldMk cId="0" sldId="289"/>
        </pc:sldMkLst>
        <pc:spChg chg="mod">
          <ac:chgData name="Vincent Bigourdan" userId="e8b7a5f1202b85bb" providerId="LiveId" clId="{90143A78-E6DF-4194-9CF4-142A5E61F806}" dt="2024-12-10T10:55:09.994" v="53" actId="20577"/>
          <ac:spMkLst>
            <pc:docMk/>
            <pc:sldMk cId="0" sldId="289"/>
            <ac:spMk id="13" creationId="{00000000-0000-0000-0000-000000000000}"/>
          </ac:spMkLst>
        </pc:spChg>
      </pc:sldChg>
      <pc:sldChg chg="modSp mod">
        <pc:chgData name="Vincent Bigourdan" userId="e8b7a5f1202b85bb" providerId="LiveId" clId="{90143A78-E6DF-4194-9CF4-142A5E61F806}" dt="2024-12-10T10:49:34.821" v="11" actId="20577"/>
        <pc:sldMkLst>
          <pc:docMk/>
          <pc:sldMk cId="370556900" sldId="292"/>
        </pc:sldMkLst>
        <pc:spChg chg="mod">
          <ac:chgData name="Vincent Bigourdan" userId="e8b7a5f1202b85bb" providerId="LiveId" clId="{90143A78-E6DF-4194-9CF4-142A5E61F806}" dt="2024-12-10T10:49:34.821" v="11" actId="20577"/>
          <ac:spMkLst>
            <pc:docMk/>
            <pc:sldMk cId="370556900" sldId="292"/>
            <ac:spMk id="6" creationId="{00000000-0000-0000-0000-000000000000}"/>
          </ac:spMkLst>
        </pc:spChg>
      </pc:sldChg>
      <pc:sldChg chg="modSp mod">
        <pc:chgData name="Vincent Bigourdan" userId="e8b7a5f1202b85bb" providerId="LiveId" clId="{90143A78-E6DF-4194-9CF4-142A5E61F806}" dt="2024-12-10T10:53:27.476" v="22" actId="20577"/>
        <pc:sldMkLst>
          <pc:docMk/>
          <pc:sldMk cId="1204516334" sldId="293"/>
        </pc:sldMkLst>
        <pc:spChg chg="mod">
          <ac:chgData name="Vincent Bigourdan" userId="e8b7a5f1202b85bb" providerId="LiveId" clId="{90143A78-E6DF-4194-9CF4-142A5E61F806}" dt="2024-12-10T10:53:27.476" v="22" actId="20577"/>
          <ac:spMkLst>
            <pc:docMk/>
            <pc:sldMk cId="1204516334" sldId="293"/>
            <ac:spMk id="6" creationId="{00000000-0000-0000-0000-000000000000}"/>
          </ac:spMkLst>
        </pc:spChg>
      </pc:sldChg>
      <pc:sldChg chg="modSp mod">
        <pc:chgData name="Vincent Bigourdan" userId="e8b7a5f1202b85bb" providerId="LiveId" clId="{90143A78-E6DF-4194-9CF4-142A5E61F806}" dt="2024-12-10T10:53:08.493" v="19" actId="20577"/>
        <pc:sldMkLst>
          <pc:docMk/>
          <pc:sldMk cId="2099467248" sldId="300"/>
        </pc:sldMkLst>
        <pc:spChg chg="mod">
          <ac:chgData name="Vincent Bigourdan" userId="e8b7a5f1202b85bb" providerId="LiveId" clId="{90143A78-E6DF-4194-9CF4-142A5E61F806}" dt="2024-12-10T10:53:08.493" v="19" actId="20577"/>
          <ac:spMkLst>
            <pc:docMk/>
            <pc:sldMk cId="2099467248" sldId="300"/>
            <ac:spMk id="8" creationId="{EF78BBB4-1FF9-1AE4-FB37-88FC01C01446}"/>
          </ac:spMkLst>
        </pc:spChg>
      </pc:sldChg>
      <pc:sldChg chg="modSp mod">
        <pc:chgData name="Vincent Bigourdan" userId="e8b7a5f1202b85bb" providerId="LiveId" clId="{90143A78-E6DF-4194-9CF4-142A5E61F806}" dt="2024-12-10T10:54:36.216" v="49" actId="20577"/>
        <pc:sldMkLst>
          <pc:docMk/>
          <pc:sldMk cId="3998967697" sldId="304"/>
        </pc:sldMkLst>
        <pc:spChg chg="mod">
          <ac:chgData name="Vincent Bigourdan" userId="e8b7a5f1202b85bb" providerId="LiveId" clId="{90143A78-E6DF-4194-9CF4-142A5E61F806}" dt="2024-12-10T10:54:36.216" v="49" actId="20577"/>
          <ac:spMkLst>
            <pc:docMk/>
            <pc:sldMk cId="3998967697" sldId="304"/>
            <ac:spMk id="18" creationId="{62EE065B-9E29-AE73-D6DE-71D2C4E32CF0}"/>
          </ac:spMkLst>
        </pc:spChg>
      </pc:sldChg>
    </pc:docChg>
  </pc:docChgLst>
  <pc:docChgLst>
    <pc:chgData name="Vincent Bigourdan" userId="e8b7a5f1202b85bb" providerId="Windows Live" clId="Web-{0B43C2F5-AFCE-43F8-8B7D-37F42B914780}"/>
    <pc:docChg chg="modSld">
      <pc:chgData name="Vincent Bigourdan" userId="e8b7a5f1202b85bb" providerId="Windows Live" clId="Web-{0B43C2F5-AFCE-43F8-8B7D-37F42B914780}" dt="2024-09-24T08:57:17.396" v="10" actId="20577"/>
      <pc:docMkLst>
        <pc:docMk/>
      </pc:docMkLst>
      <pc:sldChg chg="modSp">
        <pc:chgData name="Vincent Bigourdan" userId="e8b7a5f1202b85bb" providerId="Windows Live" clId="Web-{0B43C2F5-AFCE-43F8-8B7D-37F42B914780}" dt="2024-09-24T08:57:17.396" v="10" actId="20577"/>
        <pc:sldMkLst>
          <pc:docMk/>
          <pc:sldMk cId="0" sldId="268"/>
        </pc:sldMkLst>
      </pc:sldChg>
      <pc:sldChg chg="modSp">
        <pc:chgData name="Vincent Bigourdan" userId="e8b7a5f1202b85bb" providerId="Windows Live" clId="Web-{0B43C2F5-AFCE-43F8-8B7D-37F42B914780}" dt="2024-09-24T08:56:12.425" v="2" actId="1076"/>
        <pc:sldMkLst>
          <pc:docMk/>
          <pc:sldMk cId="0" sldId="271"/>
        </pc:sldMkLst>
      </pc:sldChg>
    </pc:docChg>
  </pc:docChgLst>
  <pc:docChgLst>
    <pc:chgData name="Vincent Bigourdan" userId="e8b7a5f1202b85bb" providerId="LiveId" clId="{549B69B9-CDD1-41E3-B862-4D59B5586F47}"/>
    <pc:docChg chg="delSld modSld">
      <pc:chgData name="Vincent Bigourdan" userId="e8b7a5f1202b85bb" providerId="LiveId" clId="{549B69B9-CDD1-41E3-B862-4D59B5586F47}" dt="2024-10-18T10:12:25.730" v="47" actId="2696"/>
      <pc:docMkLst>
        <pc:docMk/>
      </pc:docMkLst>
      <pc:sldChg chg="modSp mod">
        <pc:chgData name="Vincent Bigourdan" userId="e8b7a5f1202b85bb" providerId="LiveId" clId="{549B69B9-CDD1-41E3-B862-4D59B5586F47}" dt="2024-10-07T09:33:33.519" v="25" actId="20577"/>
        <pc:sldMkLst>
          <pc:docMk/>
          <pc:sldMk cId="0" sldId="273"/>
        </pc:sldMkLst>
      </pc:sldChg>
      <pc:sldChg chg="modSp mod">
        <pc:chgData name="Vincent Bigourdan" userId="e8b7a5f1202b85bb" providerId="LiveId" clId="{549B69B9-CDD1-41E3-B862-4D59B5586F47}" dt="2024-10-11T13:26:51.224" v="39" actId="20577"/>
        <pc:sldMkLst>
          <pc:docMk/>
          <pc:sldMk cId="0" sldId="276"/>
        </pc:sldMkLst>
      </pc:sldChg>
      <pc:sldChg chg="modSp mod">
        <pc:chgData name="Vincent Bigourdan" userId="e8b7a5f1202b85bb" providerId="LiveId" clId="{549B69B9-CDD1-41E3-B862-4D59B5586F47}" dt="2024-10-16T13:08:58.091" v="46" actId="20577"/>
        <pc:sldMkLst>
          <pc:docMk/>
          <pc:sldMk cId="0" sldId="282"/>
        </pc:sldMkLst>
      </pc:sldChg>
      <pc:sldChg chg="del">
        <pc:chgData name="Vincent Bigourdan" userId="e8b7a5f1202b85bb" providerId="LiveId" clId="{549B69B9-CDD1-41E3-B862-4D59B5586F47}" dt="2024-10-18T10:12:25.730" v="47" actId="2696"/>
        <pc:sldMkLst>
          <pc:docMk/>
          <pc:sldMk cId="1941534923" sldId="299"/>
        </pc:sldMkLst>
      </pc:sldChg>
      <pc:sldChg chg="modSp mod">
        <pc:chgData name="Vincent Bigourdan" userId="e8b7a5f1202b85bb" providerId="LiveId" clId="{549B69B9-CDD1-41E3-B862-4D59B5586F47}" dt="2024-10-15T09:10:58.344" v="44" actId="20577"/>
        <pc:sldMkLst>
          <pc:docMk/>
          <pc:sldMk cId="2099467248" sldId="300"/>
        </pc:sldMkLst>
      </pc:sldChg>
    </pc:docChg>
  </pc:docChgLst>
  <pc:docChgLst>
    <pc:chgData name="Vincent Bigourdan" userId="e8b7a5f1202b85bb" providerId="Windows Live" clId="Web-{91A34C86-997F-48A7-B04F-5C21745E59A4}"/>
    <pc:docChg chg="modSld">
      <pc:chgData name="Vincent Bigourdan" userId="e8b7a5f1202b85bb" providerId="Windows Live" clId="Web-{91A34C86-997F-48A7-B04F-5C21745E59A4}" dt="2024-09-17T20:01:47.526" v="1" actId="20577"/>
      <pc:docMkLst>
        <pc:docMk/>
      </pc:docMkLst>
      <pc:sldChg chg="modSp">
        <pc:chgData name="Vincent Bigourdan" userId="e8b7a5f1202b85bb" providerId="Windows Live" clId="Web-{91A34C86-997F-48A7-B04F-5C21745E59A4}" dt="2024-09-17T20:01:47.526" v="1" actId="20577"/>
        <pc:sldMkLst>
          <pc:docMk/>
          <pc:sldMk cId="0" sldId="278"/>
        </pc:sldMkLst>
      </pc:sldChg>
    </pc:docChg>
  </pc:docChgLst>
  <pc:docChgLst>
    <pc:chgData name="Vincent Bigourdan" userId="e8b7a5f1202b85bb" providerId="Windows Live" clId="Web-{F191EC21-25D0-493C-B4C6-C0DB728F4FF0}"/>
    <pc:docChg chg="addSld delSld modSld">
      <pc:chgData name="Vincent Bigourdan" userId="e8b7a5f1202b85bb" providerId="Windows Live" clId="Web-{F191EC21-25D0-493C-B4C6-C0DB728F4FF0}" dt="2024-09-20T09:29:40.861" v="106" actId="1076"/>
      <pc:docMkLst>
        <pc:docMk/>
      </pc:docMkLst>
      <pc:sldChg chg="del">
        <pc:chgData name="Vincent Bigourdan" userId="e8b7a5f1202b85bb" providerId="Windows Live" clId="Web-{F191EC21-25D0-493C-B4C6-C0DB728F4FF0}" dt="2024-09-20T09:15:23.967" v="21"/>
        <pc:sldMkLst>
          <pc:docMk/>
          <pc:sldMk cId="0" sldId="278"/>
        </pc:sldMkLst>
      </pc:sldChg>
      <pc:sldChg chg="del">
        <pc:chgData name="Vincent Bigourdan" userId="e8b7a5f1202b85bb" providerId="Windows Live" clId="Web-{F191EC21-25D0-493C-B4C6-C0DB728F4FF0}" dt="2024-09-20T09:19:26.272" v="43"/>
        <pc:sldMkLst>
          <pc:docMk/>
          <pc:sldMk cId="0" sldId="288"/>
        </pc:sldMkLst>
      </pc:sldChg>
      <pc:sldChg chg="modSp add mod modShow">
        <pc:chgData name="Vincent Bigourdan" userId="e8b7a5f1202b85bb" providerId="Windows Live" clId="Web-{F191EC21-25D0-493C-B4C6-C0DB728F4FF0}" dt="2024-09-20T09:16:23.297" v="32"/>
        <pc:sldMkLst>
          <pc:docMk/>
          <pc:sldMk cId="2099467248" sldId="290"/>
        </pc:sldMkLst>
      </pc:sldChg>
      <pc:sldChg chg="del">
        <pc:chgData name="Vincent Bigourdan" userId="e8b7a5f1202b85bb" providerId="Windows Live" clId="Web-{F191EC21-25D0-493C-B4C6-C0DB728F4FF0}" dt="2024-09-20T09:15:39.155" v="22"/>
        <pc:sldMkLst>
          <pc:docMk/>
          <pc:sldMk cId="0" sldId="291"/>
        </pc:sldMkLst>
      </pc:sldChg>
      <pc:sldChg chg="modSp add">
        <pc:chgData name="Vincent Bigourdan" userId="e8b7a5f1202b85bb" providerId="Windows Live" clId="Web-{F191EC21-25D0-493C-B4C6-C0DB728F4FF0}" dt="2024-09-20T09:15:13.060" v="20" actId="20577"/>
        <pc:sldMkLst>
          <pc:docMk/>
          <pc:sldMk cId="370556900" sldId="292"/>
        </pc:sldMkLst>
      </pc:sldChg>
      <pc:sldChg chg="modSp add">
        <pc:chgData name="Vincent Bigourdan" userId="e8b7a5f1202b85bb" providerId="Windows Live" clId="Web-{F191EC21-25D0-493C-B4C6-C0DB728F4FF0}" dt="2024-09-20T09:19:11.006" v="42" actId="20577"/>
        <pc:sldMkLst>
          <pc:docMk/>
          <pc:sldMk cId="1204516334" sldId="293"/>
        </pc:sldMkLst>
      </pc:sldChg>
      <pc:sldChg chg="addSp delSp modSp add">
        <pc:chgData name="Vincent Bigourdan" userId="e8b7a5f1202b85bb" providerId="Windows Live" clId="Web-{F191EC21-25D0-493C-B4C6-C0DB728F4FF0}" dt="2024-09-20T09:24:39.689" v="81" actId="1076"/>
        <pc:sldMkLst>
          <pc:docMk/>
          <pc:sldMk cId="1925384879" sldId="294"/>
        </pc:sldMkLst>
      </pc:sldChg>
      <pc:sldChg chg="addSp modSp add replId">
        <pc:chgData name="Vincent Bigourdan" userId="e8b7a5f1202b85bb" providerId="Windows Live" clId="Web-{F191EC21-25D0-493C-B4C6-C0DB728F4FF0}" dt="2024-09-20T09:29:40.861" v="106" actId="1076"/>
        <pc:sldMkLst>
          <pc:docMk/>
          <pc:sldMk cId="874901326" sldId="295"/>
        </pc:sldMkLst>
      </pc:sldChg>
    </pc:docChg>
  </pc:docChgLst>
  <pc:docChgLst>
    <pc:chgData name="Vincent Bigourdan" userId="e8b7a5f1202b85bb" providerId="LiveId" clId="{9CBA801A-22D3-4475-9F50-6BE58A61AB36}"/>
    <pc:docChg chg="undo redo custSel addSld delSld modSld">
      <pc:chgData name="Vincent Bigourdan" userId="e8b7a5f1202b85bb" providerId="LiveId" clId="{9CBA801A-22D3-4475-9F50-6BE58A61AB36}" dt="2024-10-03T13:14:45.865" v="2111"/>
      <pc:docMkLst>
        <pc:docMk/>
      </pc:docMkLst>
      <pc:sldChg chg="add">
        <pc:chgData name="Vincent Bigourdan" userId="e8b7a5f1202b85bb" providerId="LiveId" clId="{9CBA801A-22D3-4475-9F50-6BE58A61AB36}" dt="2024-10-03T13:14:45.865" v="2111"/>
        <pc:sldMkLst>
          <pc:docMk/>
          <pc:sldMk cId="194510087" sldId="256"/>
        </pc:sldMkLst>
      </pc:sldChg>
      <pc:sldChg chg="modSp mod">
        <pc:chgData name="Vincent Bigourdan" userId="e8b7a5f1202b85bb" providerId="LiveId" clId="{9CBA801A-22D3-4475-9F50-6BE58A61AB36}" dt="2024-09-23T17:06:27.903" v="1580" actId="20577"/>
        <pc:sldMkLst>
          <pc:docMk/>
          <pc:sldMk cId="0" sldId="268"/>
        </pc:sldMkLst>
      </pc:sldChg>
      <pc:sldChg chg="modSp del mod">
        <pc:chgData name="Vincent Bigourdan" userId="e8b7a5f1202b85bb" providerId="LiveId" clId="{9CBA801A-22D3-4475-9F50-6BE58A61AB36}" dt="2024-09-30T10:30:46.083" v="1617" actId="47"/>
        <pc:sldMkLst>
          <pc:docMk/>
          <pc:sldMk cId="0" sldId="270"/>
        </pc:sldMkLst>
      </pc:sldChg>
      <pc:sldChg chg="modSp del mod">
        <pc:chgData name="Vincent Bigourdan" userId="e8b7a5f1202b85bb" providerId="LiveId" clId="{9CBA801A-22D3-4475-9F50-6BE58A61AB36}" dt="2024-09-30T10:29:26.381" v="1589" actId="47"/>
        <pc:sldMkLst>
          <pc:docMk/>
          <pc:sldMk cId="0" sldId="271"/>
        </pc:sldMkLst>
      </pc:sldChg>
      <pc:sldChg chg="modSp mod">
        <pc:chgData name="Vincent Bigourdan" userId="e8b7a5f1202b85bb" providerId="LiveId" clId="{9CBA801A-22D3-4475-9F50-6BE58A61AB36}" dt="2024-10-01T13:19:36.365" v="1618" actId="20577"/>
        <pc:sldMkLst>
          <pc:docMk/>
          <pc:sldMk cId="0" sldId="287"/>
        </pc:sldMkLst>
      </pc:sldChg>
      <pc:sldChg chg="modSp mod">
        <pc:chgData name="Vincent Bigourdan" userId="e8b7a5f1202b85bb" providerId="LiveId" clId="{9CBA801A-22D3-4475-9F50-6BE58A61AB36}" dt="2024-09-23T17:06:52.664" v="1582" actId="5793"/>
        <pc:sldMkLst>
          <pc:docMk/>
          <pc:sldMk cId="2099467248" sldId="290"/>
        </pc:sldMkLst>
      </pc:sldChg>
      <pc:sldChg chg="modSp mod">
        <pc:chgData name="Vincent Bigourdan" userId="e8b7a5f1202b85bb" providerId="LiveId" clId="{9CBA801A-22D3-4475-9F50-6BE58A61AB36}" dt="2024-09-30T10:30:21.904" v="1616" actId="20577"/>
        <pc:sldMkLst>
          <pc:docMk/>
          <pc:sldMk cId="370556900" sldId="292"/>
        </pc:sldMkLst>
      </pc:sldChg>
      <pc:sldChg chg="new del">
        <pc:chgData name="Vincent Bigourdan" userId="e8b7a5f1202b85bb" providerId="LiveId" clId="{9CBA801A-22D3-4475-9F50-6BE58A61AB36}" dt="2024-09-30T10:29:14.457" v="1588" actId="47"/>
        <pc:sldMkLst>
          <pc:docMk/>
          <pc:sldMk cId="385798217" sldId="296"/>
        </pc:sldMkLst>
      </pc:sldChg>
      <pc:sldChg chg="addSp delSp modSp add del mod">
        <pc:chgData name="Vincent Bigourdan" userId="e8b7a5f1202b85bb" providerId="LiveId" clId="{9CBA801A-22D3-4475-9F50-6BE58A61AB36}" dt="2024-10-03T13:08:17.971" v="2091" actId="47"/>
        <pc:sldMkLst>
          <pc:docMk/>
          <pc:sldMk cId="0" sldId="297"/>
        </pc:sldMkLst>
      </pc:sldChg>
      <pc:sldChg chg="addSp delSp modSp add mod">
        <pc:chgData name="Vincent Bigourdan" userId="e8b7a5f1202b85bb" providerId="LiveId" clId="{9CBA801A-22D3-4475-9F50-6BE58A61AB36}" dt="2024-10-03T13:13:17.096" v="2110" actId="113"/>
        <pc:sldMkLst>
          <pc:docMk/>
          <pc:sldMk cId="1941534923" sldId="299"/>
        </pc:sldMkLst>
      </pc:sldChg>
    </pc:docChg>
  </pc:docChgLst>
  <pc:docChgLst>
    <pc:chgData name="Vincent Bigourdan" userId="e8b7a5f1202b85bb" providerId="Windows Live" clId="Web-{33041896-18DF-4F07-9CB3-85982C2C31A0}"/>
    <pc:docChg chg="modSld">
      <pc:chgData name="Vincent Bigourdan" userId="e8b7a5f1202b85bb" providerId="Windows Live" clId="Web-{33041896-18DF-4F07-9CB3-85982C2C31A0}" dt="2024-09-19T12:38:49.350" v="2" actId="1076"/>
      <pc:docMkLst>
        <pc:docMk/>
      </pc:docMkLst>
      <pc:sldChg chg="addSp delSp modSp">
        <pc:chgData name="Vincent Bigourdan" userId="e8b7a5f1202b85bb" providerId="Windows Live" clId="Web-{33041896-18DF-4F07-9CB3-85982C2C31A0}" dt="2024-09-19T12:38:49.350" v="2" actId="1076"/>
        <pc:sldMkLst>
          <pc:docMk/>
          <pc:sldMk cId="0" sldId="287"/>
        </pc:sldMkLst>
      </pc:sldChg>
    </pc:docChg>
  </pc:docChgLst>
  <pc:docChgLst>
    <pc:chgData name="Vincent Bigourdan" userId="e8b7a5f1202b85bb" providerId="Windows Live" clId="Web-{C65D543B-517B-4BEE-A2E5-C3B343057BE5}"/>
    <pc:docChg chg="addSld delSld modSld">
      <pc:chgData name="Vincent Bigourdan" userId="e8b7a5f1202b85bb" providerId="Windows Live" clId="Web-{C65D543B-517B-4BEE-A2E5-C3B343057BE5}" dt="2024-09-19T16:21:31.858" v="390" actId="20577"/>
      <pc:docMkLst>
        <pc:docMk/>
      </pc:docMkLst>
      <pc:sldChg chg="del">
        <pc:chgData name="Vincent Bigourdan" userId="e8b7a5f1202b85bb" providerId="Windows Live" clId="Web-{C65D543B-517B-4BEE-A2E5-C3B343057BE5}" dt="2024-09-19T16:08:35.318" v="1"/>
        <pc:sldMkLst>
          <pc:docMk/>
          <pc:sldMk cId="0" sldId="286"/>
        </pc:sldMkLst>
      </pc:sldChg>
      <pc:sldChg chg="modSp add">
        <pc:chgData name="Vincent Bigourdan" userId="e8b7a5f1202b85bb" providerId="Windows Live" clId="Web-{C65D543B-517B-4BEE-A2E5-C3B343057BE5}" dt="2024-09-19T16:21:31.858" v="390" actId="20577"/>
        <pc:sldMkLst>
          <pc:docMk/>
          <pc:sldMk cId="2099467248" sldId="290"/>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rgbClr val="002060"/>
                </a:solidFill>
                <a:latin typeface="+mn-lt"/>
                <a:ea typeface="+mn-ea"/>
                <a:cs typeface="+mn-cs"/>
              </a:defRPr>
            </a:pPr>
            <a:r>
              <a:rPr lang="en-US" sz="1400" err="1">
                <a:solidFill>
                  <a:srgbClr val="136CB0"/>
                </a:solidFill>
                <a:latin typeface="Calibri" panose="020F0502020204030204" pitchFamily="34" charset="0"/>
                <a:cs typeface="Calibri" panose="020F0502020204030204" pitchFamily="34" charset="0"/>
              </a:rPr>
              <a:t>Nos</a:t>
            </a:r>
            <a:r>
              <a:rPr lang="en-US" sz="1400" baseline="0">
                <a:solidFill>
                  <a:srgbClr val="136CB0"/>
                </a:solidFill>
                <a:latin typeface="Calibri" panose="020F0502020204030204" pitchFamily="34" charset="0"/>
                <a:cs typeface="Calibri" panose="020F0502020204030204" pitchFamily="34" charset="0"/>
              </a:rPr>
              <a:t> </a:t>
            </a:r>
            <a:r>
              <a:rPr lang="en-US" sz="1400" baseline="0" err="1">
                <a:solidFill>
                  <a:srgbClr val="136CB0"/>
                </a:solidFill>
                <a:latin typeface="Calibri" panose="020F0502020204030204" pitchFamily="34" charset="0"/>
                <a:cs typeface="Calibri" panose="020F0502020204030204" pitchFamily="34" charset="0"/>
              </a:rPr>
              <a:t>r</a:t>
            </a:r>
            <a:r>
              <a:rPr lang="en-US" sz="1400" err="1">
                <a:solidFill>
                  <a:srgbClr val="136CB0"/>
                </a:solidFill>
                <a:latin typeface="Calibri" panose="020F0502020204030204" pitchFamily="34" charset="0"/>
                <a:cs typeface="Calibri" panose="020F0502020204030204" pitchFamily="34" charset="0"/>
              </a:rPr>
              <a:t>essources</a:t>
            </a:r>
            <a:r>
              <a:rPr lang="en-US" sz="1400">
                <a:solidFill>
                  <a:srgbClr val="136CB0"/>
                </a:solidFill>
                <a:latin typeface="Calibri" panose="020F0502020204030204" pitchFamily="34" charset="0"/>
                <a:cs typeface="Calibri" panose="020F0502020204030204" pitchFamily="34" charset="0"/>
              </a:rPr>
              <a:t> </a:t>
            </a:r>
          </a:p>
        </c:rich>
      </c:tx>
      <c:overlay val="0"/>
      <c:spPr>
        <a:noFill/>
        <a:ln>
          <a:solidFill>
            <a:srgbClr val="FFD400"/>
          </a:solidFill>
        </a:ln>
        <a:effectLst/>
      </c:spPr>
      <c:txPr>
        <a:bodyPr rot="0" spcFirstLastPara="1" vertOverflow="ellipsis" vert="horz" wrap="square" anchor="ctr" anchorCtr="1"/>
        <a:lstStyle/>
        <a:p>
          <a:pPr>
            <a:defRPr sz="1400" b="0" i="0" u="none" strike="noStrike" kern="1200" spc="0" baseline="0">
              <a:solidFill>
                <a:srgbClr val="002060"/>
              </a:solidFill>
              <a:latin typeface="+mn-lt"/>
              <a:ea typeface="+mn-ea"/>
              <a:cs typeface="+mn-cs"/>
            </a:defRPr>
          </a:pPr>
          <a:endParaRPr lang="fr-FR"/>
        </a:p>
      </c:txPr>
    </c:title>
    <c:autoTitleDeleted val="0"/>
    <c:plotArea>
      <c:layout/>
      <c:pieChart>
        <c:varyColors val="1"/>
        <c:ser>
          <c:idx val="0"/>
          <c:order val="0"/>
          <c:tx>
            <c:strRef>
              <c:f>Feuil1!$B$1</c:f>
              <c:strCache>
                <c:ptCount val="1"/>
                <c:pt idx="0">
                  <c:v>Ressources </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B07-4EE3-9F39-98B06AF13B6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B07-4EE3-9F39-98B06AF13B6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B07-4EE3-9F39-98B06AF13B6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B07-4EE3-9F39-98B06AF13B68}"/>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9B07-4EE3-9F39-98B06AF13B68}"/>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9B07-4EE3-9F39-98B06AF13B68}"/>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95000"/>
                        <a:lumOff val="5000"/>
                      </a:schemeClr>
                    </a:solidFill>
                    <a:latin typeface="+mn-lt"/>
                    <a:ea typeface="+mn-ea"/>
                    <a:cs typeface="+mn-cs"/>
                  </a:defRPr>
                </a:pPr>
                <a:endParaRPr lang="fr-FR"/>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Feuil1!$A$2:$A$7</c:f>
              <c:strCache>
                <c:ptCount val="6"/>
                <c:pt idx="0">
                  <c:v>Prestations</c:v>
                </c:pt>
                <c:pt idx="1">
                  <c:v>Subventions d'exploitations</c:v>
                </c:pt>
                <c:pt idx="2">
                  <c:v>Autres dons</c:v>
                </c:pt>
                <c:pt idx="3">
                  <c:v>Produits financiers</c:v>
                </c:pt>
                <c:pt idx="4">
                  <c:v>Transfert de charges</c:v>
                </c:pt>
                <c:pt idx="5">
                  <c:v>Autofinancement</c:v>
                </c:pt>
              </c:strCache>
            </c:strRef>
          </c:cat>
          <c:val>
            <c:numRef>
              <c:f>Feuil1!$B$2:$B$7</c:f>
              <c:numCache>
                <c:formatCode>General</c:formatCode>
                <c:ptCount val="6"/>
                <c:pt idx="0">
                  <c:v>6</c:v>
                </c:pt>
                <c:pt idx="1">
                  <c:v>211</c:v>
                </c:pt>
                <c:pt idx="2">
                  <c:v>25.5</c:v>
                </c:pt>
                <c:pt idx="3">
                  <c:v>60</c:v>
                </c:pt>
                <c:pt idx="4">
                  <c:v>40</c:v>
                </c:pt>
                <c:pt idx="5">
                  <c:v>2.5</c:v>
                </c:pt>
              </c:numCache>
            </c:numRef>
          </c:val>
          <c:extLst>
            <c:ext xmlns:c16="http://schemas.microsoft.com/office/drawing/2014/chart" uri="{C3380CC4-5D6E-409C-BE32-E72D297353CC}">
              <c16:uniqueId val="{00000000-EB3B-44A2-A48F-2A057A789EA6}"/>
            </c:ext>
          </c:extLst>
        </c:ser>
        <c:dLbls>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rgbClr val="136CB0"/>
                </a:solidFill>
                <a:latin typeface="Calibri" panose="020F0502020204030204" pitchFamily="34" charset="0"/>
                <a:ea typeface="+mn-ea"/>
                <a:cs typeface="Calibri" panose="020F0502020204030204" pitchFamily="34" charset="0"/>
              </a:defRPr>
            </a:pPr>
            <a:r>
              <a:rPr lang="en-US" sz="1400">
                <a:solidFill>
                  <a:srgbClr val="136CB0"/>
                </a:solidFill>
                <a:latin typeface="Calibri" panose="020F0502020204030204" pitchFamily="34" charset="0"/>
                <a:cs typeface="Calibri" panose="020F0502020204030204" pitchFamily="34" charset="0"/>
              </a:rPr>
              <a:t>Nos</a:t>
            </a:r>
            <a:r>
              <a:rPr lang="en-US" sz="1400" baseline="0">
                <a:solidFill>
                  <a:srgbClr val="136CB0"/>
                </a:solidFill>
                <a:latin typeface="Calibri" panose="020F0502020204030204" pitchFamily="34" charset="0"/>
                <a:cs typeface="Calibri" panose="020F0502020204030204" pitchFamily="34" charset="0"/>
              </a:rPr>
              <a:t> </a:t>
            </a:r>
            <a:r>
              <a:rPr lang="en-US" sz="1400" baseline="0" err="1">
                <a:solidFill>
                  <a:srgbClr val="136CB0"/>
                </a:solidFill>
                <a:latin typeface="Calibri" panose="020F0502020204030204" pitchFamily="34" charset="0"/>
                <a:cs typeface="Calibri" panose="020F0502020204030204" pitchFamily="34" charset="0"/>
              </a:rPr>
              <a:t>besoins</a:t>
            </a:r>
            <a:endParaRPr lang="en-US" sz="1400">
              <a:solidFill>
                <a:srgbClr val="136CB0"/>
              </a:solidFill>
              <a:latin typeface="Calibri" panose="020F0502020204030204" pitchFamily="34" charset="0"/>
              <a:cs typeface="Calibri" panose="020F0502020204030204" pitchFamily="34" charset="0"/>
            </a:endParaRPr>
          </a:p>
        </c:rich>
      </c:tx>
      <c:overlay val="0"/>
      <c:spPr>
        <a:noFill/>
        <a:ln>
          <a:solidFill>
            <a:srgbClr val="FFFF00"/>
          </a:solidFill>
        </a:ln>
        <a:effectLst/>
      </c:spPr>
      <c:txPr>
        <a:bodyPr rot="0" spcFirstLastPara="1" vertOverflow="ellipsis" vert="horz" wrap="square" anchor="ctr" anchorCtr="1"/>
        <a:lstStyle/>
        <a:p>
          <a:pPr>
            <a:defRPr sz="1400" b="0" i="0" u="none" strike="noStrike" kern="1200" spc="0" baseline="0">
              <a:solidFill>
                <a:srgbClr val="136CB0"/>
              </a:solidFill>
              <a:latin typeface="Calibri" panose="020F0502020204030204" pitchFamily="34" charset="0"/>
              <a:ea typeface="+mn-ea"/>
              <a:cs typeface="Calibri" panose="020F0502020204030204" pitchFamily="34" charset="0"/>
            </a:defRPr>
          </a:pPr>
          <a:endParaRPr lang="en-US"/>
        </a:p>
      </c:txPr>
    </c:title>
    <c:autoTitleDeleted val="0"/>
    <c:plotArea>
      <c:layout/>
      <c:pieChart>
        <c:varyColors val="1"/>
        <c:ser>
          <c:idx val="0"/>
          <c:order val="0"/>
          <c:tx>
            <c:strRef>
              <c:f>Feuil1!$B$1</c:f>
              <c:strCache>
                <c:ptCount val="1"/>
                <c:pt idx="0">
                  <c:v>Leur utilisation</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7418-479A-895E-A5848367C0F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7418-479A-895E-A5848367C0F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7418-479A-895E-A5848367C0F9}"/>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7418-479A-895E-A5848367C0F9}"/>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7418-479A-895E-A5848367C0F9}"/>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73A4-4261-B455-3EF88DBDCBE7}"/>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95000"/>
                        <a:lumOff val="5000"/>
                      </a:schemeClr>
                    </a:solidFill>
                    <a:latin typeface="+mn-lt"/>
                    <a:ea typeface="+mn-ea"/>
                    <a:cs typeface="+mn-cs"/>
                  </a:defRPr>
                </a:pPr>
                <a:endParaRPr lang="fr-FR"/>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Feuil1!$A$2:$A$7</c:f>
              <c:strCache>
                <c:ptCount val="6"/>
                <c:pt idx="0">
                  <c:v>Achats</c:v>
                </c:pt>
                <c:pt idx="1">
                  <c:v>Services extérieurs (location, énergie...)</c:v>
                </c:pt>
                <c:pt idx="2">
                  <c:v>Impôts et taxes</c:v>
                </c:pt>
                <c:pt idx="3">
                  <c:v>Frais de personnel</c:v>
                </c:pt>
                <c:pt idx="4">
                  <c:v>Autres charges gestion courante</c:v>
                </c:pt>
                <c:pt idx="5">
                  <c:v>Dotation aux amortissements, provisions</c:v>
                </c:pt>
              </c:strCache>
            </c:strRef>
          </c:cat>
          <c:val>
            <c:numRef>
              <c:f>Feuil1!$B$2:$B$7</c:f>
              <c:numCache>
                <c:formatCode>General</c:formatCode>
                <c:ptCount val="6"/>
                <c:pt idx="0">
                  <c:v>62.7</c:v>
                </c:pt>
                <c:pt idx="1">
                  <c:v>93.2</c:v>
                </c:pt>
                <c:pt idx="2">
                  <c:v>6</c:v>
                </c:pt>
                <c:pt idx="3">
                  <c:v>50.1</c:v>
                </c:pt>
                <c:pt idx="4">
                  <c:v>71</c:v>
                </c:pt>
                <c:pt idx="5">
                  <c:v>62</c:v>
                </c:pt>
              </c:numCache>
            </c:numRef>
          </c:val>
          <c:extLst>
            <c:ext xmlns:c16="http://schemas.microsoft.com/office/drawing/2014/chart" uri="{C3380CC4-5D6E-409C-BE32-E72D297353CC}">
              <c16:uniqueId val="{0000000A-7418-479A-895E-A5848367C0F9}"/>
            </c:ext>
          </c:extLst>
        </c:ser>
        <c:dLbls>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noEditPoints="1"/>
          </p:cNvSpPr>
          <p:nvPr>
            <p:ph type="hdr" sz="quarter"/>
          </p:nvPr>
        </p:nvSpPr>
        <p:spPr>
          <a:xfrm>
            <a:off x="0" y="0"/>
            <a:ext cx="2947035" cy="498374"/>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noEditPoints="1"/>
          </p:cNvSpPr>
          <p:nvPr>
            <p:ph type="dt" idx="1"/>
          </p:nvPr>
        </p:nvSpPr>
        <p:spPr>
          <a:xfrm>
            <a:off x="3852241" y="0"/>
            <a:ext cx="2947035" cy="498374"/>
          </a:xfrm>
          <a:prstGeom prst="rect">
            <a:avLst/>
          </a:prstGeom>
        </p:spPr>
        <p:txBody>
          <a:bodyPr vert="horz" lIns="91440" tIns="45720" rIns="91440" bIns="45720" rtlCol="0"/>
          <a:lstStyle>
            <a:lvl1pPr algn="r">
              <a:defRPr sz="1200"/>
            </a:lvl1pPr>
          </a:lstStyle>
          <a:p>
            <a:fld id="{EFAA080F-16BC-440A-A116-CCB260390055}" type="datetimeFigureOut">
              <a:rPr lang="fr-FR" smtClean="0"/>
              <a:pPr/>
              <a:t>22/01/2025</a:t>
            </a:fld>
            <a:endParaRPr lang="fr-FR"/>
          </a:p>
        </p:txBody>
      </p:sp>
      <p:sp>
        <p:nvSpPr>
          <p:cNvPr id="4" name="Espace réservé de l'image des diapositives 3"/>
          <p:cNvSpPr>
            <a:spLocks noGrp="1" noRot="1" noChangeAspect="1" noEditPoints="1"/>
          </p:cNvSpPr>
          <p:nvPr>
            <p:ph type="sldImg" idx="2"/>
          </p:nvPr>
        </p:nvSpPr>
        <p:spPr>
          <a:xfrm>
            <a:off x="420688" y="1241425"/>
            <a:ext cx="5959475" cy="33528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noEditPoints="1"/>
          </p:cNvSpPr>
          <p:nvPr>
            <p:ph type="body" sz="quarter" idx="3"/>
          </p:nvPr>
        </p:nvSpPr>
        <p:spPr>
          <a:xfrm>
            <a:off x="680085" y="4780250"/>
            <a:ext cx="5440680" cy="39111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noEditPoints="1"/>
          </p:cNvSpPr>
          <p:nvPr>
            <p:ph type="ftr" sz="quarter" idx="4"/>
          </p:nvPr>
        </p:nvSpPr>
        <p:spPr>
          <a:xfrm>
            <a:off x="0" y="9434615"/>
            <a:ext cx="2947035" cy="498373"/>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noEditPoints="1"/>
          </p:cNvSpPr>
          <p:nvPr>
            <p:ph type="sldNum" sz="quarter" idx="5"/>
          </p:nvPr>
        </p:nvSpPr>
        <p:spPr>
          <a:xfrm>
            <a:off x="3852241" y="9434615"/>
            <a:ext cx="2947035" cy="498373"/>
          </a:xfrm>
          <a:prstGeom prst="rect">
            <a:avLst/>
          </a:prstGeom>
        </p:spPr>
        <p:txBody>
          <a:bodyPr vert="horz" lIns="91440" tIns="45720" rIns="91440" bIns="45720" rtlCol="0" anchor="b"/>
          <a:lstStyle>
            <a:lvl1pPr algn="r">
              <a:defRPr sz="1200"/>
            </a:lvl1pPr>
          </a:lstStyle>
          <a:p>
            <a:fld id="{1C35A98C-F765-46A3-9455-D33596730D2A}" type="slidenum">
              <a:rPr lang="fr-FR" smtClean="0"/>
              <a:pPr/>
              <a:t>‹N°›</a:t>
            </a:fld>
            <a:endParaRPr lang="fr-FR"/>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35A98C-F765-46A3-9455-D33596730D2A}"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91259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à l'image de la diapositive 1"/>
          <p:cNvSpPr>
            <a:spLocks noGrp="1" noRot="1" noChangeAspect="1" noEditPoints="1"/>
          </p:cNvSpPr>
          <p:nvPr>
            <p:ph type="sldImg"/>
          </p:nvPr>
        </p:nvSpPr>
        <p:spPr>
          <a:xfrm>
            <a:off x="420688" y="1241425"/>
            <a:ext cx="5959475" cy="3352800"/>
          </a:xfrm>
          <a:prstGeom prst="rect">
            <a:avLst/>
          </a:prstGeom>
        </p:spPr>
        <p:txBody>
          <a:bodyPr/>
          <a:lstStyle/>
          <a:p>
            <a:endParaRPr/>
          </a:p>
        </p:txBody>
      </p:sp>
      <p:sp>
        <p:nvSpPr>
          <p:cNvPr id="3" name="Espace réservé au texte 2"/>
          <p:cNvSpPr>
            <a:spLocks noGrp="1" noEditPoints="1"/>
          </p:cNvSpPr>
          <p:nvPr>
            <p:ph type="body" idx="3"/>
          </p:nvPr>
        </p:nvSpPr>
        <p:spPr>
          <a:prstGeom prst="rect">
            <a:avLst/>
          </a:prstGeom>
        </p:spPr>
        <p:txBody>
          <a:bodyPr/>
          <a:lstStyle/>
          <a:p>
            <a:endParaRPr lang="en-US"/>
          </a:p>
        </p:txBody>
      </p:sp>
      <p:sp>
        <p:nvSpPr>
          <p:cNvPr id="4" name="Espace réservé au numéro de diapositive 3"/>
          <p:cNvSpPr>
            <a:spLocks noGrp="1" noEditPoints="1"/>
          </p:cNvSpPr>
          <p:nvPr>
            <p:ph type="sldNum" sz="quarter" idx="5"/>
          </p:nvPr>
        </p:nvSpPr>
        <p:spPr>
          <a:prstGeom prst="rect">
            <a:avLst/>
          </a:prstGeom>
        </p:spPr>
        <p:txBody>
          <a:bodyPr/>
          <a:lstStyle/>
          <a:p>
            <a:fld id="{285A9454-6295-43D6-981B-DF16E70BCC43}"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à l'image de la diapositive 1"/>
          <p:cNvSpPr>
            <a:spLocks noGrp="1" noRot="1" noChangeAspect="1" noEditPoints="1"/>
          </p:cNvSpPr>
          <p:nvPr>
            <p:ph type="sldImg"/>
          </p:nvPr>
        </p:nvSpPr>
        <p:spPr>
          <a:xfrm>
            <a:off x="420688" y="1241425"/>
            <a:ext cx="5959475" cy="3352800"/>
          </a:xfrm>
          <a:prstGeom prst="rect">
            <a:avLst/>
          </a:prstGeom>
        </p:spPr>
        <p:txBody>
          <a:bodyPr/>
          <a:lstStyle/>
          <a:p>
            <a:endParaRPr/>
          </a:p>
        </p:txBody>
      </p:sp>
      <p:sp>
        <p:nvSpPr>
          <p:cNvPr id="3" name="Espace réservé au texte 2"/>
          <p:cNvSpPr>
            <a:spLocks noGrp="1" noEditPoints="1"/>
          </p:cNvSpPr>
          <p:nvPr>
            <p:ph type="body" idx="3"/>
          </p:nvPr>
        </p:nvSpPr>
        <p:spPr>
          <a:prstGeom prst="rect">
            <a:avLst/>
          </a:prstGeom>
        </p:spPr>
        <p:txBody>
          <a:bodyPr/>
          <a:lstStyle/>
          <a:p>
            <a:endParaRPr lang="en-US"/>
          </a:p>
        </p:txBody>
      </p:sp>
      <p:sp>
        <p:nvSpPr>
          <p:cNvPr id="4" name="Espace réservé au numéro de diapositive 3"/>
          <p:cNvSpPr>
            <a:spLocks noGrp="1" noEditPoints="1"/>
          </p:cNvSpPr>
          <p:nvPr>
            <p:ph type="sldNum" sz="quarter" idx="5"/>
          </p:nvPr>
        </p:nvSpPr>
        <p:spPr>
          <a:prstGeom prst="rect">
            <a:avLst/>
          </a:prstGeom>
        </p:spPr>
        <p:txBody>
          <a:bodyPr/>
          <a:lstStyle/>
          <a:p>
            <a:fld id="{76AD2BED-12E7-4591-B6E0-DF3999A4C879}"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à l'image de la diapositive 1"/>
          <p:cNvSpPr>
            <a:spLocks noGrp="1" noRot="1" noChangeAspect="1" noEditPoints="1"/>
          </p:cNvSpPr>
          <p:nvPr>
            <p:ph type="sldImg"/>
          </p:nvPr>
        </p:nvSpPr>
        <p:spPr>
          <a:xfrm>
            <a:off x="685800" y="1143000"/>
            <a:ext cx="5486400" cy="3086100"/>
          </a:xfrm>
          <a:prstGeom prst="rect">
            <a:avLst/>
          </a:prstGeom>
        </p:spPr>
        <p:txBody>
          <a:bodyPr/>
          <a:lstStyle/>
          <a:p>
            <a:endParaRPr/>
          </a:p>
        </p:txBody>
      </p:sp>
      <p:sp>
        <p:nvSpPr>
          <p:cNvPr id="3" name="Espace réservé au texte 2"/>
          <p:cNvSpPr>
            <a:spLocks noGrp="1" noEditPoints="1"/>
          </p:cNvSpPr>
          <p:nvPr>
            <p:ph type="body" idx="3"/>
          </p:nvPr>
        </p:nvSpPr>
        <p:spPr>
          <a:prstGeom prst="rect">
            <a:avLst/>
          </a:prstGeom>
        </p:spPr>
        <p:txBody>
          <a:bodyPr/>
          <a:lstStyle/>
          <a:p>
            <a:endParaRPr lang="en-US" dirty="0"/>
          </a:p>
        </p:txBody>
      </p:sp>
      <p:sp>
        <p:nvSpPr>
          <p:cNvPr id="4" name="Espace réservé au numéro de diapositive 3"/>
          <p:cNvSpPr>
            <a:spLocks noGrp="1" noEditPoints="1"/>
          </p:cNvSpPr>
          <p:nvPr>
            <p:ph type="sldNum" sz="quarter" idx="5"/>
          </p:nvPr>
        </p:nvSpPr>
        <p:spPr>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58C440-D1E3-4265-BAF4-2BDEF279BF6F}"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945690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noEditPoints="1"/>
          </p:cNvSpPr>
          <p:nvPr>
            <p:ph type="sldImg"/>
          </p:nvPr>
        </p:nvSpPr>
        <p:spPr/>
        <p:txBody>
          <a:bodyPr/>
          <a:lstStyle/>
          <a:p>
            <a:endParaRPr/>
          </a:p>
        </p:txBody>
      </p:sp>
      <p:sp>
        <p:nvSpPr>
          <p:cNvPr id="3" name="Espace réservé des notes 2"/>
          <p:cNvSpPr>
            <a:spLocks noGrp="1" noEditPoints="1"/>
          </p:cNvSpPr>
          <p:nvPr>
            <p:ph type="body" idx="1"/>
          </p:nvPr>
        </p:nvSpPr>
        <p:spPr/>
        <p:txBody>
          <a:bodyPr/>
          <a:lstStyle/>
          <a:p>
            <a:endParaRPr lang="fr-FR"/>
          </a:p>
        </p:txBody>
      </p:sp>
      <p:sp>
        <p:nvSpPr>
          <p:cNvPr id="4" name="Espace réservé du numéro de diapositive 3"/>
          <p:cNvSpPr>
            <a:spLocks noGrp="1" noEditPoints="1"/>
          </p:cNvSpPr>
          <p:nvPr>
            <p:ph type="sldNum" sz="quarter" idx="5"/>
          </p:nvPr>
        </p:nvSpPr>
        <p:spPr/>
        <p:txBody>
          <a:bodyPr/>
          <a:lstStyle/>
          <a:p>
            <a:fld id="{1C35A98C-F765-46A3-9455-D33596730D2A}" type="slidenum">
              <a:rPr lang="fr-FR" smtClean="0"/>
              <a:pPr/>
              <a:t>5</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noEditPoints="1"/>
          </p:cNvSpPr>
          <p:nvPr>
            <p:ph type="sldImg"/>
          </p:nvPr>
        </p:nvSpPr>
        <p:spPr/>
        <p:txBody>
          <a:bodyPr/>
          <a:lstStyle/>
          <a:p>
            <a:endParaRPr/>
          </a:p>
        </p:txBody>
      </p:sp>
      <p:sp>
        <p:nvSpPr>
          <p:cNvPr id="3" name="Espace réservé des notes 2"/>
          <p:cNvSpPr>
            <a:spLocks noGrp="1" noEditPoints="1"/>
          </p:cNvSpPr>
          <p:nvPr>
            <p:ph type="body" idx="1"/>
          </p:nvPr>
        </p:nvSpPr>
        <p:spPr/>
        <p:txBody>
          <a:bodyPr/>
          <a:lstStyle/>
          <a:p>
            <a:endParaRPr lang="fr-FR"/>
          </a:p>
        </p:txBody>
      </p:sp>
      <p:sp>
        <p:nvSpPr>
          <p:cNvPr id="4" name="Espace réservé du numéro de diapositive 3"/>
          <p:cNvSpPr>
            <a:spLocks noGrp="1" noEditPoints="1"/>
          </p:cNvSpPr>
          <p:nvPr>
            <p:ph type="sldNum" sz="quarter" idx="5"/>
          </p:nvPr>
        </p:nvSpPr>
        <p:spPr/>
        <p:txBody>
          <a:bodyPr/>
          <a:lstStyle/>
          <a:p>
            <a:fld id="{1C35A98C-F765-46A3-9455-D33596730D2A}" type="slidenum">
              <a:rPr lang="fr-FR" smtClean="0"/>
              <a:pPr/>
              <a:t>6</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noEditPoints="1"/>
          </p:cNvSpPr>
          <p:nvPr>
            <p:ph type="sldImg"/>
          </p:nvPr>
        </p:nvSpPr>
        <p:spPr/>
        <p:txBody>
          <a:bodyPr/>
          <a:lstStyle/>
          <a:p>
            <a:endParaRPr/>
          </a:p>
        </p:txBody>
      </p:sp>
      <p:sp>
        <p:nvSpPr>
          <p:cNvPr id="3" name="Espace réservé des notes 2"/>
          <p:cNvSpPr>
            <a:spLocks noGrp="1" noEditPoints="1"/>
          </p:cNvSpPr>
          <p:nvPr>
            <p:ph type="body" idx="1"/>
          </p:nvPr>
        </p:nvSpPr>
        <p:spPr/>
        <p:txBody>
          <a:bodyPr/>
          <a:lstStyle/>
          <a:p>
            <a:endParaRPr lang="fr-FR"/>
          </a:p>
        </p:txBody>
      </p:sp>
      <p:sp>
        <p:nvSpPr>
          <p:cNvPr id="4" name="Espace réservé du numéro de diapositive 3"/>
          <p:cNvSpPr>
            <a:spLocks noGrp="1" noEditPoints="1"/>
          </p:cNvSpPr>
          <p:nvPr>
            <p:ph type="sldNum" sz="quarter" idx="5"/>
          </p:nvPr>
        </p:nvSpPr>
        <p:spPr/>
        <p:txBody>
          <a:bodyPr/>
          <a:lstStyle/>
          <a:p>
            <a:fld id="{1C35A98C-F765-46A3-9455-D33596730D2A}" type="slidenum">
              <a:rPr lang="fr-FR" smtClean="0"/>
              <a:pPr/>
              <a:t>7</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à l'image de la diapositive 1"/>
          <p:cNvSpPr>
            <a:spLocks noGrp="1" noRot="1" noChangeAspect="1" noEditPoints="1"/>
          </p:cNvSpPr>
          <p:nvPr>
            <p:ph type="sldImg"/>
          </p:nvPr>
        </p:nvSpPr>
        <p:spPr>
          <a:xfrm>
            <a:off x="420688" y="1241425"/>
            <a:ext cx="5959475" cy="3352800"/>
          </a:xfrm>
          <a:prstGeom prst="rect">
            <a:avLst/>
          </a:prstGeom>
        </p:spPr>
        <p:txBody>
          <a:bodyPr/>
          <a:lstStyle/>
          <a:p>
            <a:endParaRPr/>
          </a:p>
        </p:txBody>
      </p:sp>
      <p:sp>
        <p:nvSpPr>
          <p:cNvPr id="3" name="Espace réservé au texte 2"/>
          <p:cNvSpPr>
            <a:spLocks noGrp="1" noEditPoints="1"/>
          </p:cNvSpPr>
          <p:nvPr>
            <p:ph type="body" idx="3"/>
          </p:nvPr>
        </p:nvSpPr>
        <p:spPr>
          <a:prstGeom prst="rect">
            <a:avLst/>
          </a:prstGeom>
        </p:spPr>
        <p:txBody>
          <a:bodyPr/>
          <a:lstStyle/>
          <a:p>
            <a:endParaRPr lang="en-US"/>
          </a:p>
        </p:txBody>
      </p:sp>
      <p:sp>
        <p:nvSpPr>
          <p:cNvPr id="4" name="Espace réservé au numéro de diapositive 3"/>
          <p:cNvSpPr>
            <a:spLocks noGrp="1" noEditPoints="1"/>
          </p:cNvSpPr>
          <p:nvPr>
            <p:ph type="sldNum" sz="quarter" idx="5"/>
          </p:nvPr>
        </p:nvSpPr>
        <p:spPr>
          <a:prstGeom prst="rect">
            <a:avLst/>
          </a:prstGeom>
        </p:spPr>
        <p:txBody>
          <a:bodyPr/>
          <a:lstStyle/>
          <a:p>
            <a:fld id="{C6AC2DD2-20E5-418F-A0ED-2686F046E21D}"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à l'image de la diapositive 1"/>
          <p:cNvSpPr>
            <a:spLocks noGrp="1" noRot="1" noChangeAspect="1" noEditPoints="1"/>
          </p:cNvSpPr>
          <p:nvPr>
            <p:ph type="sldImg"/>
          </p:nvPr>
        </p:nvSpPr>
        <p:spPr>
          <a:xfrm>
            <a:off x="420688" y="1241425"/>
            <a:ext cx="5959475" cy="3352800"/>
          </a:xfrm>
          <a:prstGeom prst="rect">
            <a:avLst/>
          </a:prstGeom>
        </p:spPr>
        <p:txBody>
          <a:bodyPr/>
          <a:lstStyle/>
          <a:p>
            <a:endParaRPr/>
          </a:p>
        </p:txBody>
      </p:sp>
      <p:sp>
        <p:nvSpPr>
          <p:cNvPr id="3" name="Espace réservé au texte 2"/>
          <p:cNvSpPr>
            <a:spLocks noGrp="1" noEditPoints="1"/>
          </p:cNvSpPr>
          <p:nvPr>
            <p:ph type="body" idx="3"/>
          </p:nvPr>
        </p:nvSpPr>
        <p:spPr>
          <a:prstGeom prst="rect">
            <a:avLst/>
          </a:prstGeom>
        </p:spPr>
        <p:txBody>
          <a:bodyPr/>
          <a:lstStyle/>
          <a:p>
            <a:endParaRPr lang="en-US"/>
          </a:p>
        </p:txBody>
      </p:sp>
      <p:sp>
        <p:nvSpPr>
          <p:cNvPr id="4" name="Espace réservé au numéro de diapositive 3"/>
          <p:cNvSpPr>
            <a:spLocks noGrp="1" noEditPoints="1"/>
          </p:cNvSpPr>
          <p:nvPr>
            <p:ph type="sldNum" sz="quarter" idx="5"/>
          </p:nvPr>
        </p:nvSpPr>
        <p:spPr>
          <a:prstGeom prst="rect">
            <a:avLst/>
          </a:prstGeom>
        </p:spPr>
        <p:txBody>
          <a:bodyPr/>
          <a:lstStyle/>
          <a:p>
            <a:fld id="{B11E0084-1A14-437C-B05B-DF2E54E931E7}"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à l'image de la diapositive 1"/>
          <p:cNvSpPr>
            <a:spLocks noGrp="1" noRot="1" noChangeAspect="1" noEditPoints="1"/>
          </p:cNvSpPr>
          <p:nvPr>
            <p:ph type="sldImg"/>
          </p:nvPr>
        </p:nvSpPr>
        <p:spPr>
          <a:xfrm>
            <a:off x="420688" y="1241425"/>
            <a:ext cx="5959475" cy="3352800"/>
          </a:xfrm>
          <a:prstGeom prst="rect">
            <a:avLst/>
          </a:prstGeom>
        </p:spPr>
        <p:txBody>
          <a:bodyPr/>
          <a:lstStyle/>
          <a:p>
            <a:endParaRPr/>
          </a:p>
        </p:txBody>
      </p:sp>
      <p:sp>
        <p:nvSpPr>
          <p:cNvPr id="3" name="Espace réservé au texte 2"/>
          <p:cNvSpPr>
            <a:spLocks noGrp="1" noEditPoints="1"/>
          </p:cNvSpPr>
          <p:nvPr>
            <p:ph type="body" idx="3"/>
          </p:nvPr>
        </p:nvSpPr>
        <p:spPr>
          <a:prstGeom prst="rect">
            <a:avLst/>
          </a:prstGeom>
        </p:spPr>
        <p:txBody>
          <a:bodyPr/>
          <a:lstStyle/>
          <a:p>
            <a:endParaRPr lang="en-US"/>
          </a:p>
        </p:txBody>
      </p:sp>
      <p:sp>
        <p:nvSpPr>
          <p:cNvPr id="4" name="Espace réservé au numéro de diapositive 3"/>
          <p:cNvSpPr>
            <a:spLocks noGrp="1" noEditPoints="1"/>
          </p:cNvSpPr>
          <p:nvPr>
            <p:ph type="sldNum" sz="quarter" idx="5"/>
          </p:nvPr>
        </p:nvSpPr>
        <p:spPr>
          <a:prstGeom prst="rect">
            <a:avLst/>
          </a:prstGeom>
        </p:spPr>
        <p:txBody>
          <a:bodyPr/>
          <a:lstStyle/>
          <a:p>
            <a:fld id="{16F8D952-71CF-4E05-8029-17860A65894D}" type="slidenum">
              <a:rPr lang="en-US" smtClean="0"/>
              <a:pPr/>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à l'image de la diapositive 1"/>
          <p:cNvSpPr>
            <a:spLocks noGrp="1" noRot="1" noChangeAspect="1" noEditPoints="1"/>
          </p:cNvSpPr>
          <p:nvPr>
            <p:ph type="sldImg"/>
          </p:nvPr>
        </p:nvSpPr>
        <p:spPr>
          <a:xfrm>
            <a:off x="420688" y="1241425"/>
            <a:ext cx="5959475" cy="3352800"/>
          </a:xfrm>
          <a:prstGeom prst="rect">
            <a:avLst/>
          </a:prstGeom>
        </p:spPr>
        <p:txBody>
          <a:bodyPr/>
          <a:lstStyle/>
          <a:p>
            <a:endParaRPr/>
          </a:p>
        </p:txBody>
      </p:sp>
      <p:sp>
        <p:nvSpPr>
          <p:cNvPr id="3" name="Espace réservé au texte 2"/>
          <p:cNvSpPr>
            <a:spLocks noGrp="1" noEditPoints="1"/>
          </p:cNvSpPr>
          <p:nvPr>
            <p:ph type="body" idx="3"/>
          </p:nvPr>
        </p:nvSpPr>
        <p:spPr>
          <a:prstGeom prst="rect">
            <a:avLst/>
          </a:prstGeom>
        </p:spPr>
        <p:txBody>
          <a:bodyPr/>
          <a:lstStyle/>
          <a:p>
            <a:endParaRPr lang="en-US"/>
          </a:p>
        </p:txBody>
      </p:sp>
      <p:sp>
        <p:nvSpPr>
          <p:cNvPr id="4" name="Espace réservé au numéro de diapositive 3"/>
          <p:cNvSpPr>
            <a:spLocks noGrp="1" noEditPoints="1"/>
          </p:cNvSpPr>
          <p:nvPr>
            <p:ph type="sldNum" sz="quarter" idx="5"/>
          </p:nvPr>
        </p:nvSpPr>
        <p:spPr>
          <a:prstGeom prst="rect">
            <a:avLst/>
          </a:prstGeom>
        </p:spPr>
        <p:txBody>
          <a:bodyPr/>
          <a:lstStyle/>
          <a:p>
            <a:fld id="{CDBBE153-ED32-4B56-BF21-81AE66CEFBBA}" type="slidenum">
              <a:rPr lang="en-US" smtClean="0"/>
              <a:pPr/>
              <a:t>17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à l'image de la diapositive 1"/>
          <p:cNvSpPr>
            <a:spLocks noGrp="1" noRot="1" noChangeAspect="1" noEditPoints="1"/>
          </p:cNvSpPr>
          <p:nvPr>
            <p:ph type="sldImg"/>
          </p:nvPr>
        </p:nvSpPr>
        <p:spPr>
          <a:xfrm>
            <a:off x="420688" y="1241425"/>
            <a:ext cx="5959475" cy="3352800"/>
          </a:xfrm>
          <a:prstGeom prst="rect">
            <a:avLst/>
          </a:prstGeom>
        </p:spPr>
        <p:txBody>
          <a:bodyPr/>
          <a:lstStyle/>
          <a:p>
            <a:endParaRPr/>
          </a:p>
        </p:txBody>
      </p:sp>
      <p:sp>
        <p:nvSpPr>
          <p:cNvPr id="3" name="Espace réservé au texte 2"/>
          <p:cNvSpPr>
            <a:spLocks noGrp="1" noEditPoints="1"/>
          </p:cNvSpPr>
          <p:nvPr>
            <p:ph type="body" idx="3"/>
          </p:nvPr>
        </p:nvSpPr>
        <p:spPr>
          <a:prstGeom prst="rect">
            <a:avLst/>
          </a:prstGeom>
        </p:spPr>
        <p:txBody>
          <a:bodyPr/>
          <a:lstStyle/>
          <a:p>
            <a:endParaRPr lang="en-US"/>
          </a:p>
        </p:txBody>
      </p:sp>
      <p:sp>
        <p:nvSpPr>
          <p:cNvPr id="4" name="Espace réservé au numéro de diapositive 3"/>
          <p:cNvSpPr>
            <a:spLocks noGrp="1" noEditPoints="1"/>
          </p:cNvSpPr>
          <p:nvPr>
            <p:ph type="sldNum" sz="quarter" idx="5"/>
          </p:nvPr>
        </p:nvSpPr>
        <p:spPr>
          <a:prstGeom prst="rect">
            <a:avLst/>
          </a:prstGeom>
        </p:spPr>
        <p:txBody>
          <a:bodyPr/>
          <a:lstStyle/>
          <a:p>
            <a:fld id="{B11E0084-1A14-437C-B05B-DF2E54E931E7}" type="slidenum">
              <a:rPr lang="en-US" smtClean="0"/>
              <a:pPr/>
              <a:t>18</a:t>
            </a:fld>
            <a:endParaRPr lang="en-US"/>
          </a:p>
        </p:txBody>
      </p:sp>
    </p:spTree>
    <p:extLst>
      <p:ext uri="{BB962C8B-B14F-4D97-AF65-F5344CB8AC3E}">
        <p14:creationId xmlns:p14="http://schemas.microsoft.com/office/powerpoint/2010/main" val="39536744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à l'image de la diapositive 1"/>
          <p:cNvSpPr>
            <a:spLocks noGrp="1" noRot="1" noChangeAspect="1" noEditPoints="1"/>
          </p:cNvSpPr>
          <p:nvPr>
            <p:ph type="sldImg"/>
          </p:nvPr>
        </p:nvSpPr>
        <p:spPr>
          <a:xfrm>
            <a:off x="420688" y="1241425"/>
            <a:ext cx="5959475" cy="3352800"/>
          </a:xfrm>
          <a:prstGeom prst="rect">
            <a:avLst/>
          </a:prstGeom>
        </p:spPr>
        <p:txBody>
          <a:bodyPr/>
          <a:lstStyle/>
          <a:p>
            <a:endParaRPr/>
          </a:p>
        </p:txBody>
      </p:sp>
      <p:sp>
        <p:nvSpPr>
          <p:cNvPr id="3" name="Espace réservé au texte 2"/>
          <p:cNvSpPr>
            <a:spLocks noGrp="1" noEditPoints="1"/>
          </p:cNvSpPr>
          <p:nvPr>
            <p:ph type="body" idx="3"/>
          </p:nvPr>
        </p:nvSpPr>
        <p:spPr>
          <a:prstGeom prst="rect">
            <a:avLst/>
          </a:prstGeom>
        </p:spPr>
        <p:txBody>
          <a:bodyPr/>
          <a:lstStyle/>
          <a:p>
            <a:endParaRPr lang="en-US"/>
          </a:p>
        </p:txBody>
      </p:sp>
      <p:sp>
        <p:nvSpPr>
          <p:cNvPr id="4" name="Espace réservé au numéro de diapositive 3"/>
          <p:cNvSpPr>
            <a:spLocks noGrp="1" noEditPoints="1"/>
          </p:cNvSpPr>
          <p:nvPr>
            <p:ph type="sldNum" sz="quarter" idx="5"/>
          </p:nvPr>
        </p:nvSpPr>
        <p:spPr>
          <a:prstGeom prst="rect">
            <a:avLst/>
          </a:prstGeom>
        </p:spPr>
        <p:txBody>
          <a:bodyPr/>
          <a:lstStyle/>
          <a:p>
            <a:fld id="{B11E0084-1A14-437C-B05B-DF2E54E931E7}" type="slidenum">
              <a:rPr lang="en-US" smtClean="0"/>
              <a:pPr/>
              <a:t>19</a:t>
            </a:fld>
            <a:endParaRPr lang="en-US"/>
          </a:p>
        </p:txBody>
      </p:sp>
    </p:spTree>
    <p:extLst>
      <p:ext uri="{BB962C8B-B14F-4D97-AF65-F5344CB8AC3E}">
        <p14:creationId xmlns:p14="http://schemas.microsoft.com/office/powerpoint/2010/main" val="32048400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noEditPoints="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noEditPoints="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fr-FR"/>
              <a:t>Modifiez le style des sous-titres du masque</a:t>
            </a:r>
          </a:p>
        </p:txBody>
      </p:sp>
      <p:sp>
        <p:nvSpPr>
          <p:cNvPr id="4" name="Espace réservé de la date 3"/>
          <p:cNvSpPr>
            <a:spLocks noGrp="1" noEditPoints="1"/>
          </p:cNvSpPr>
          <p:nvPr>
            <p:ph type="dt" sz="half" idx="10"/>
          </p:nvPr>
        </p:nvSpPr>
        <p:spPr/>
        <p:txBody>
          <a:bodyPr/>
          <a:lstStyle/>
          <a:p>
            <a:fld id="{A004FEC0-5316-4F7C-A523-0E1D7E49B0F9}" type="datetime1">
              <a:rPr lang="fr-FR" smtClean="0"/>
              <a:pPr/>
              <a:t>22/01/2025</a:t>
            </a:fld>
            <a:endParaRPr lang="fr-FR"/>
          </a:p>
        </p:txBody>
      </p:sp>
      <p:sp>
        <p:nvSpPr>
          <p:cNvPr id="5" name="Espace réservé du pied de page 4"/>
          <p:cNvSpPr>
            <a:spLocks noGrp="1" noEditPoints="1"/>
          </p:cNvSpPr>
          <p:nvPr>
            <p:ph type="ftr" sz="quarter" idx="11"/>
          </p:nvPr>
        </p:nvSpPr>
        <p:spPr/>
        <p:txBody>
          <a:bodyPr/>
          <a:lstStyle/>
          <a:p>
            <a:endParaRPr lang="fr-FR"/>
          </a:p>
        </p:txBody>
      </p:sp>
      <p:sp>
        <p:nvSpPr>
          <p:cNvPr id="6" name="Espace réservé du numéro de diapositive 5"/>
          <p:cNvSpPr>
            <a:spLocks noGrp="1" noEditPoints="1"/>
          </p:cNvSpPr>
          <p:nvPr>
            <p:ph type="sldNum" sz="quarter" idx="12"/>
          </p:nvPr>
        </p:nvSpPr>
        <p:spPr/>
        <p:txBody>
          <a:bodyPr/>
          <a:lstStyle/>
          <a:p>
            <a:fld id="{C8E01AB1-E080-4E8B-8E52-6DE010CD7F84}" type="slidenum">
              <a:rPr lang="fr-FR" smtClean="0"/>
              <a:pPr/>
              <a:t>‹N°›</a:t>
            </a:fld>
            <a:endParaRPr lang="fr-FR"/>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noEditPoints="1"/>
          </p:cNvSpPr>
          <p:nvPr>
            <p:ph type="title"/>
          </p:nvPr>
        </p:nvSpPr>
        <p:spPr/>
        <p:txBody>
          <a:bodyPr/>
          <a:lstStyle/>
          <a:p>
            <a:r>
              <a:rPr lang="fr-FR"/>
              <a:t>Modifiez le style du titre</a:t>
            </a:r>
          </a:p>
        </p:txBody>
      </p:sp>
      <p:sp>
        <p:nvSpPr>
          <p:cNvPr id="3" name="Espace réservé du contenu 2"/>
          <p:cNvSpPr>
            <a:spLocks noGrp="1" noEditPoints="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noEditPoints="1"/>
          </p:cNvSpPr>
          <p:nvPr>
            <p:ph type="dt" sz="half" idx="10"/>
          </p:nvPr>
        </p:nvSpPr>
        <p:spPr/>
        <p:txBody>
          <a:bodyPr/>
          <a:lstStyle/>
          <a:p>
            <a:fld id="{24D6E05B-5DC6-4858-B146-583897634B91}" type="datetime1">
              <a:rPr lang="fr-FR" smtClean="0"/>
              <a:pPr/>
              <a:t>22/01/2025</a:t>
            </a:fld>
            <a:endParaRPr lang="fr-FR"/>
          </a:p>
        </p:txBody>
      </p:sp>
      <p:sp>
        <p:nvSpPr>
          <p:cNvPr id="5" name="Espace réservé du pied de page 4"/>
          <p:cNvSpPr>
            <a:spLocks noGrp="1" noEditPoints="1"/>
          </p:cNvSpPr>
          <p:nvPr>
            <p:ph type="ftr" sz="quarter" idx="11"/>
          </p:nvPr>
        </p:nvSpPr>
        <p:spPr/>
        <p:txBody>
          <a:bodyPr/>
          <a:lstStyle/>
          <a:p>
            <a:endParaRPr lang="fr-FR"/>
          </a:p>
        </p:txBody>
      </p:sp>
      <p:sp>
        <p:nvSpPr>
          <p:cNvPr id="6" name="Espace réservé du numéro de diapositive 5"/>
          <p:cNvSpPr>
            <a:spLocks noGrp="1" noEditPoints="1"/>
          </p:cNvSpPr>
          <p:nvPr>
            <p:ph type="sldNum" sz="quarter" idx="12"/>
          </p:nvPr>
        </p:nvSpPr>
        <p:spPr/>
        <p:txBody>
          <a:bodyPr/>
          <a:lstStyle/>
          <a:p>
            <a:fld id="{C8E01AB1-E080-4E8B-8E52-6DE010CD7F84}" type="slidenum">
              <a:rPr lang="fr-FR" smtClean="0"/>
              <a:pPr/>
              <a:t>‹N°›</a:t>
            </a:fld>
            <a:endParaRPr lang="fr-FR"/>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noEditPoints="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noEditPoints="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p:cNvSpPr>
            <a:spLocks noGrp="1" noEditPoints="1"/>
          </p:cNvSpPr>
          <p:nvPr>
            <p:ph type="dt" sz="half" idx="10"/>
          </p:nvPr>
        </p:nvSpPr>
        <p:spPr/>
        <p:txBody>
          <a:bodyPr/>
          <a:lstStyle/>
          <a:p>
            <a:fld id="{C53D2819-0576-456D-9056-A1F32540FC69}" type="datetime1">
              <a:rPr lang="fr-FR" smtClean="0"/>
              <a:pPr/>
              <a:t>22/01/2025</a:t>
            </a:fld>
            <a:endParaRPr lang="fr-FR"/>
          </a:p>
        </p:txBody>
      </p:sp>
      <p:sp>
        <p:nvSpPr>
          <p:cNvPr id="5" name="Espace réservé du pied de page 4"/>
          <p:cNvSpPr>
            <a:spLocks noGrp="1" noEditPoints="1"/>
          </p:cNvSpPr>
          <p:nvPr>
            <p:ph type="ftr" sz="quarter" idx="11"/>
          </p:nvPr>
        </p:nvSpPr>
        <p:spPr/>
        <p:txBody>
          <a:bodyPr/>
          <a:lstStyle/>
          <a:p>
            <a:endParaRPr lang="fr-FR"/>
          </a:p>
        </p:txBody>
      </p:sp>
      <p:sp>
        <p:nvSpPr>
          <p:cNvPr id="6" name="Espace réservé du numéro de diapositive 5"/>
          <p:cNvSpPr>
            <a:spLocks noGrp="1" noEditPoints="1"/>
          </p:cNvSpPr>
          <p:nvPr>
            <p:ph type="sldNum" sz="quarter" idx="12"/>
          </p:nvPr>
        </p:nvSpPr>
        <p:spPr/>
        <p:txBody>
          <a:bodyPr/>
          <a:lstStyle/>
          <a:p>
            <a:fld id="{C8E01AB1-E080-4E8B-8E52-6DE010CD7F84}" type="slidenum">
              <a:rPr lang="fr-FR" smtClean="0"/>
              <a:pPr/>
              <a:t>‹N°›</a:t>
            </a:fld>
            <a:endParaRPr lang="fr-FR"/>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noEditPoints="1"/>
          </p:cNvSpPr>
          <p:nvPr>
            <p:ph type="title"/>
          </p:nvPr>
        </p:nvSpPr>
        <p:spPr/>
        <p:txBody>
          <a:bodyPr/>
          <a:lstStyle/>
          <a:p>
            <a:r>
              <a:rPr lang="fr-FR"/>
              <a:t>Modifiez le style du titre</a:t>
            </a:r>
          </a:p>
        </p:txBody>
      </p:sp>
      <p:sp>
        <p:nvSpPr>
          <p:cNvPr id="3" name="Espace réservé du contenu 2"/>
          <p:cNvSpPr>
            <a:spLocks noGrp="1" noEditPoints="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noEditPoints="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noEditPoints="1"/>
          </p:cNvSpPr>
          <p:nvPr>
            <p:ph type="dt" sz="half" idx="10"/>
          </p:nvPr>
        </p:nvSpPr>
        <p:spPr/>
        <p:txBody>
          <a:bodyPr/>
          <a:lstStyle/>
          <a:p>
            <a:fld id="{01386D7D-55DB-4A8E-9F8B-045ECF94A980}" type="datetime1">
              <a:rPr lang="fr-FR" smtClean="0"/>
              <a:pPr/>
              <a:t>22/01/2025</a:t>
            </a:fld>
            <a:endParaRPr lang="fr-FR"/>
          </a:p>
        </p:txBody>
      </p:sp>
      <p:sp>
        <p:nvSpPr>
          <p:cNvPr id="6" name="Espace réservé du pied de page 5"/>
          <p:cNvSpPr>
            <a:spLocks noGrp="1" noEditPoints="1"/>
          </p:cNvSpPr>
          <p:nvPr>
            <p:ph type="ftr" sz="quarter" idx="11"/>
          </p:nvPr>
        </p:nvSpPr>
        <p:spPr/>
        <p:txBody>
          <a:bodyPr/>
          <a:lstStyle/>
          <a:p>
            <a:endParaRPr lang="fr-FR"/>
          </a:p>
        </p:txBody>
      </p:sp>
      <p:sp>
        <p:nvSpPr>
          <p:cNvPr id="7" name="Espace réservé du numéro de diapositive 6"/>
          <p:cNvSpPr>
            <a:spLocks noGrp="1" noEditPoints="1"/>
          </p:cNvSpPr>
          <p:nvPr>
            <p:ph type="sldNum" sz="quarter" idx="12"/>
          </p:nvPr>
        </p:nvSpPr>
        <p:spPr/>
        <p:txBody>
          <a:bodyPr/>
          <a:lstStyle/>
          <a:p>
            <a:fld id="{C8E01AB1-E080-4E8B-8E52-6DE010CD7F84}" type="slidenum">
              <a:rPr lang="fr-FR" smtClean="0"/>
              <a:pPr/>
              <a:t>‹N°›</a:t>
            </a:fld>
            <a:endParaRPr lang="fr-FR"/>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noEditPoints="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noEditPoints="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noEditPoints="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noEditPoints="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noEditPoints="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noEditPoints="1"/>
          </p:cNvSpPr>
          <p:nvPr>
            <p:ph type="dt" sz="half" idx="10"/>
          </p:nvPr>
        </p:nvSpPr>
        <p:spPr/>
        <p:txBody>
          <a:bodyPr/>
          <a:lstStyle/>
          <a:p>
            <a:fld id="{D79A75B7-E932-446C-A19A-A8BF687B9D59}" type="datetime1">
              <a:rPr lang="fr-FR" smtClean="0"/>
              <a:pPr/>
              <a:t>22/01/2025</a:t>
            </a:fld>
            <a:endParaRPr lang="fr-FR"/>
          </a:p>
        </p:txBody>
      </p:sp>
      <p:sp>
        <p:nvSpPr>
          <p:cNvPr id="8" name="Espace réservé du pied de page 7"/>
          <p:cNvSpPr>
            <a:spLocks noGrp="1" noEditPoints="1"/>
          </p:cNvSpPr>
          <p:nvPr>
            <p:ph type="ftr" sz="quarter" idx="11"/>
          </p:nvPr>
        </p:nvSpPr>
        <p:spPr/>
        <p:txBody>
          <a:bodyPr/>
          <a:lstStyle/>
          <a:p>
            <a:endParaRPr lang="fr-FR"/>
          </a:p>
        </p:txBody>
      </p:sp>
      <p:sp>
        <p:nvSpPr>
          <p:cNvPr id="9" name="Espace réservé du numéro de diapositive 8"/>
          <p:cNvSpPr>
            <a:spLocks noGrp="1" noEditPoints="1"/>
          </p:cNvSpPr>
          <p:nvPr>
            <p:ph type="sldNum" sz="quarter" idx="12"/>
          </p:nvPr>
        </p:nvSpPr>
        <p:spPr/>
        <p:txBody>
          <a:bodyPr/>
          <a:lstStyle/>
          <a:p>
            <a:fld id="{C8E01AB1-E080-4E8B-8E52-6DE010CD7F84}" type="slidenum">
              <a:rPr lang="fr-FR" smtClean="0"/>
              <a:pPr/>
              <a:t>‹N°›</a:t>
            </a:fld>
            <a:endParaRPr lang="fr-FR"/>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noEditPoints="1"/>
          </p:cNvSpPr>
          <p:nvPr>
            <p:ph type="title"/>
          </p:nvPr>
        </p:nvSpPr>
        <p:spPr/>
        <p:txBody>
          <a:bodyPr/>
          <a:lstStyle/>
          <a:p>
            <a:r>
              <a:rPr lang="fr-FR"/>
              <a:t>Modifiez le style du titre</a:t>
            </a:r>
          </a:p>
        </p:txBody>
      </p:sp>
      <p:sp>
        <p:nvSpPr>
          <p:cNvPr id="3" name="Espace réservé de la date 2"/>
          <p:cNvSpPr>
            <a:spLocks noGrp="1" noEditPoints="1"/>
          </p:cNvSpPr>
          <p:nvPr>
            <p:ph type="dt" sz="half" idx="10"/>
          </p:nvPr>
        </p:nvSpPr>
        <p:spPr/>
        <p:txBody>
          <a:bodyPr/>
          <a:lstStyle/>
          <a:p>
            <a:fld id="{EDD72F42-D8BE-4D14-8644-5C9194857EB8}" type="datetime1">
              <a:rPr lang="fr-FR" smtClean="0"/>
              <a:pPr/>
              <a:t>22/01/2025</a:t>
            </a:fld>
            <a:endParaRPr lang="fr-FR"/>
          </a:p>
        </p:txBody>
      </p:sp>
      <p:sp>
        <p:nvSpPr>
          <p:cNvPr id="4" name="Espace réservé du pied de page 3"/>
          <p:cNvSpPr>
            <a:spLocks noGrp="1" noEditPoints="1"/>
          </p:cNvSpPr>
          <p:nvPr>
            <p:ph type="ftr" sz="quarter" idx="11"/>
          </p:nvPr>
        </p:nvSpPr>
        <p:spPr/>
        <p:txBody>
          <a:bodyPr/>
          <a:lstStyle/>
          <a:p>
            <a:endParaRPr lang="fr-FR"/>
          </a:p>
        </p:txBody>
      </p:sp>
      <p:sp>
        <p:nvSpPr>
          <p:cNvPr id="5" name="Espace réservé du numéro de diapositive 4"/>
          <p:cNvSpPr>
            <a:spLocks noGrp="1" noEditPoints="1"/>
          </p:cNvSpPr>
          <p:nvPr>
            <p:ph type="sldNum" sz="quarter" idx="12"/>
          </p:nvPr>
        </p:nvSpPr>
        <p:spPr/>
        <p:txBody>
          <a:bodyPr/>
          <a:lstStyle/>
          <a:p>
            <a:fld id="{C8E01AB1-E080-4E8B-8E52-6DE010CD7F84}" type="slidenum">
              <a:rPr lang="fr-FR" smtClean="0"/>
              <a:pPr/>
              <a:t>‹N°›</a:t>
            </a:fld>
            <a:endParaRPr lang="fr-FR"/>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noEditPoints="1"/>
          </p:cNvSpPr>
          <p:nvPr>
            <p:ph type="dt" sz="half" idx="10"/>
          </p:nvPr>
        </p:nvSpPr>
        <p:spPr/>
        <p:txBody>
          <a:bodyPr/>
          <a:lstStyle/>
          <a:p>
            <a:fld id="{AACB1612-AE12-4FBB-BE27-9A963973C00A}" type="datetime1">
              <a:rPr lang="fr-FR" smtClean="0"/>
              <a:pPr/>
              <a:t>22/01/2025</a:t>
            </a:fld>
            <a:endParaRPr lang="fr-FR"/>
          </a:p>
        </p:txBody>
      </p:sp>
      <p:sp>
        <p:nvSpPr>
          <p:cNvPr id="3" name="Espace réservé du pied de page 2"/>
          <p:cNvSpPr>
            <a:spLocks noGrp="1" noEditPoints="1"/>
          </p:cNvSpPr>
          <p:nvPr>
            <p:ph type="ftr" sz="quarter" idx="11"/>
          </p:nvPr>
        </p:nvSpPr>
        <p:spPr/>
        <p:txBody>
          <a:bodyPr/>
          <a:lstStyle/>
          <a:p>
            <a:endParaRPr lang="fr-FR"/>
          </a:p>
        </p:txBody>
      </p:sp>
      <p:sp>
        <p:nvSpPr>
          <p:cNvPr id="4" name="Espace réservé du numéro de diapositive 3"/>
          <p:cNvSpPr>
            <a:spLocks noGrp="1" noEditPoints="1"/>
          </p:cNvSpPr>
          <p:nvPr>
            <p:ph type="sldNum" sz="quarter" idx="12"/>
          </p:nvPr>
        </p:nvSpPr>
        <p:spPr/>
        <p:txBody>
          <a:bodyPr/>
          <a:lstStyle/>
          <a:p>
            <a:fld id="{C8E01AB1-E080-4E8B-8E52-6DE010CD7F84}" type="slidenum">
              <a:rPr lang="fr-FR" smtClean="0"/>
              <a:pPr/>
              <a:t>‹N°›</a:t>
            </a:fld>
            <a:endParaRPr lang="fr-FR"/>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noEditPoints="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noEditPoints="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noEditPoints="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p:cNvSpPr>
            <a:spLocks noGrp="1" noEditPoints="1"/>
          </p:cNvSpPr>
          <p:nvPr>
            <p:ph type="dt" sz="half" idx="10"/>
          </p:nvPr>
        </p:nvSpPr>
        <p:spPr/>
        <p:txBody>
          <a:bodyPr/>
          <a:lstStyle/>
          <a:p>
            <a:fld id="{0178AFB4-B1C5-48DB-AD23-3C0A250F8D64}" type="datetime1">
              <a:rPr lang="fr-FR" smtClean="0"/>
              <a:pPr/>
              <a:t>22/01/2025</a:t>
            </a:fld>
            <a:endParaRPr lang="fr-FR"/>
          </a:p>
        </p:txBody>
      </p:sp>
      <p:sp>
        <p:nvSpPr>
          <p:cNvPr id="6" name="Espace réservé du pied de page 5"/>
          <p:cNvSpPr>
            <a:spLocks noGrp="1" noEditPoints="1"/>
          </p:cNvSpPr>
          <p:nvPr>
            <p:ph type="ftr" sz="quarter" idx="11"/>
          </p:nvPr>
        </p:nvSpPr>
        <p:spPr/>
        <p:txBody>
          <a:bodyPr/>
          <a:lstStyle/>
          <a:p>
            <a:endParaRPr lang="fr-FR"/>
          </a:p>
        </p:txBody>
      </p:sp>
      <p:sp>
        <p:nvSpPr>
          <p:cNvPr id="7" name="Espace réservé du numéro de diapositive 6"/>
          <p:cNvSpPr>
            <a:spLocks noGrp="1" noEditPoints="1"/>
          </p:cNvSpPr>
          <p:nvPr>
            <p:ph type="sldNum" sz="quarter" idx="12"/>
          </p:nvPr>
        </p:nvSpPr>
        <p:spPr/>
        <p:txBody>
          <a:bodyPr/>
          <a:lstStyle/>
          <a:p>
            <a:fld id="{C8E01AB1-E080-4E8B-8E52-6DE010CD7F84}" type="slidenum">
              <a:rPr lang="fr-FR" smtClean="0"/>
              <a:pPr/>
              <a:t>‹N°›</a:t>
            </a:fld>
            <a:endParaRPr lang="fr-FR"/>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noEditPoints="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noEditPoints="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a:p>
        </p:txBody>
      </p:sp>
      <p:sp>
        <p:nvSpPr>
          <p:cNvPr id="4" name="Espace réservé du texte 3"/>
          <p:cNvSpPr>
            <a:spLocks noGrp="1" noEditPoints="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p:cNvSpPr>
            <a:spLocks noGrp="1" noEditPoints="1"/>
          </p:cNvSpPr>
          <p:nvPr>
            <p:ph type="dt" sz="half" idx="10"/>
          </p:nvPr>
        </p:nvSpPr>
        <p:spPr/>
        <p:txBody>
          <a:bodyPr/>
          <a:lstStyle/>
          <a:p>
            <a:fld id="{D41B4B61-2F92-41E0-99EB-8DCE6AD1133F}" type="datetime1">
              <a:rPr lang="fr-FR" smtClean="0"/>
              <a:pPr/>
              <a:t>22/01/2025</a:t>
            </a:fld>
            <a:endParaRPr lang="fr-FR"/>
          </a:p>
        </p:txBody>
      </p:sp>
      <p:sp>
        <p:nvSpPr>
          <p:cNvPr id="6" name="Espace réservé du pied de page 5"/>
          <p:cNvSpPr>
            <a:spLocks noGrp="1" noEditPoints="1"/>
          </p:cNvSpPr>
          <p:nvPr>
            <p:ph type="ftr" sz="quarter" idx="11"/>
          </p:nvPr>
        </p:nvSpPr>
        <p:spPr/>
        <p:txBody>
          <a:bodyPr/>
          <a:lstStyle/>
          <a:p>
            <a:endParaRPr lang="fr-FR"/>
          </a:p>
        </p:txBody>
      </p:sp>
      <p:sp>
        <p:nvSpPr>
          <p:cNvPr id="7" name="Espace réservé du numéro de diapositive 6"/>
          <p:cNvSpPr>
            <a:spLocks noGrp="1" noEditPoints="1"/>
          </p:cNvSpPr>
          <p:nvPr>
            <p:ph type="sldNum" sz="quarter" idx="12"/>
          </p:nvPr>
        </p:nvSpPr>
        <p:spPr/>
        <p:txBody>
          <a:bodyPr/>
          <a:lstStyle/>
          <a:p>
            <a:fld id="{C8E01AB1-E080-4E8B-8E52-6DE010CD7F84}" type="slidenum">
              <a:rPr lang="fr-FR" smtClean="0"/>
              <a:pPr/>
              <a:t>‹N°›</a:t>
            </a:fld>
            <a:endParaRPr lang="fr-FR"/>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noEditPoints="1"/>
          </p:cNvSpPr>
          <p:nvPr>
            <p:ph type="title"/>
          </p:nvPr>
        </p:nvSpPr>
        <p:spPr/>
        <p:txBody>
          <a:bodyPr/>
          <a:lstStyle/>
          <a:p>
            <a:r>
              <a:rPr lang="fr-FR"/>
              <a:t>Modifiez le style du titre</a:t>
            </a:r>
          </a:p>
        </p:txBody>
      </p:sp>
      <p:sp>
        <p:nvSpPr>
          <p:cNvPr id="3" name="Espace réservé du texte vertical 2"/>
          <p:cNvSpPr>
            <a:spLocks noGrp="1" noEditPoints="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noEditPoints="1"/>
          </p:cNvSpPr>
          <p:nvPr>
            <p:ph type="dt" sz="half" idx="10"/>
          </p:nvPr>
        </p:nvSpPr>
        <p:spPr/>
        <p:txBody>
          <a:bodyPr/>
          <a:lstStyle/>
          <a:p>
            <a:fld id="{A05A140D-29C3-4EBE-9A4B-5392AB5739EF}" type="datetime1">
              <a:rPr lang="fr-FR" smtClean="0"/>
              <a:pPr/>
              <a:t>22/01/2025</a:t>
            </a:fld>
            <a:endParaRPr lang="fr-FR"/>
          </a:p>
        </p:txBody>
      </p:sp>
      <p:sp>
        <p:nvSpPr>
          <p:cNvPr id="5" name="Espace réservé du pied de page 4"/>
          <p:cNvSpPr>
            <a:spLocks noGrp="1" noEditPoints="1"/>
          </p:cNvSpPr>
          <p:nvPr>
            <p:ph type="ftr" sz="quarter" idx="11"/>
          </p:nvPr>
        </p:nvSpPr>
        <p:spPr/>
        <p:txBody>
          <a:bodyPr/>
          <a:lstStyle/>
          <a:p>
            <a:endParaRPr lang="fr-FR"/>
          </a:p>
        </p:txBody>
      </p:sp>
      <p:sp>
        <p:nvSpPr>
          <p:cNvPr id="6" name="Espace réservé du numéro de diapositive 5"/>
          <p:cNvSpPr>
            <a:spLocks noGrp="1" noEditPoints="1"/>
          </p:cNvSpPr>
          <p:nvPr>
            <p:ph type="sldNum" sz="quarter" idx="12"/>
          </p:nvPr>
        </p:nvSpPr>
        <p:spPr/>
        <p:txBody>
          <a:bodyPr/>
          <a:lstStyle/>
          <a:p>
            <a:fld id="{C8E01AB1-E080-4E8B-8E52-6DE010CD7F84}" type="slidenum">
              <a:rPr lang="fr-FR" smtClean="0"/>
              <a:pPr/>
              <a:t>‹N°›</a:t>
            </a:fld>
            <a:endParaRPr lang="fr-FR"/>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noEditPoints="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noEditPoints="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noEditPoints="1"/>
          </p:cNvSpPr>
          <p:nvPr>
            <p:ph type="dt" sz="half" idx="10"/>
          </p:nvPr>
        </p:nvSpPr>
        <p:spPr/>
        <p:txBody>
          <a:bodyPr/>
          <a:lstStyle/>
          <a:p>
            <a:fld id="{F3F16C53-098A-40A7-A5B1-6A52B150A049}" type="datetime1">
              <a:rPr lang="fr-FR" smtClean="0"/>
              <a:pPr/>
              <a:t>22/01/2025</a:t>
            </a:fld>
            <a:endParaRPr lang="fr-FR"/>
          </a:p>
        </p:txBody>
      </p:sp>
      <p:sp>
        <p:nvSpPr>
          <p:cNvPr id="5" name="Espace réservé du pied de page 4"/>
          <p:cNvSpPr>
            <a:spLocks noGrp="1" noEditPoints="1"/>
          </p:cNvSpPr>
          <p:nvPr>
            <p:ph type="ftr" sz="quarter" idx="11"/>
          </p:nvPr>
        </p:nvSpPr>
        <p:spPr/>
        <p:txBody>
          <a:bodyPr/>
          <a:lstStyle/>
          <a:p>
            <a:endParaRPr lang="fr-FR"/>
          </a:p>
        </p:txBody>
      </p:sp>
      <p:sp>
        <p:nvSpPr>
          <p:cNvPr id="6" name="Espace réservé du numéro de diapositive 5"/>
          <p:cNvSpPr>
            <a:spLocks noGrp="1" noEditPoints="1"/>
          </p:cNvSpPr>
          <p:nvPr>
            <p:ph type="sldNum" sz="quarter" idx="12"/>
          </p:nvPr>
        </p:nvSpPr>
        <p:spPr/>
        <p:txBody>
          <a:bodyPr/>
          <a:lstStyle/>
          <a:p>
            <a:fld id="{C8E01AB1-E080-4E8B-8E52-6DE010CD7F84}" type="slidenum">
              <a:rPr lang="fr-FR" smtClean="0"/>
              <a:pPr/>
              <a:t>‹N°›</a:t>
            </a:fld>
            <a:endParaRPr lang="fr-FR"/>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AF628A-5BEC-B8E8-093F-490DC53FD54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8F7A84AB-EBC0-FF2A-7D72-0166499264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014902E8-7B23-6456-26D9-42B54453D81F}"/>
              </a:ext>
            </a:extLst>
          </p:cNvPr>
          <p:cNvSpPr>
            <a:spLocks noGrp="1"/>
          </p:cNvSpPr>
          <p:nvPr>
            <p:ph type="dt" sz="half" idx="10"/>
          </p:nvPr>
        </p:nvSpPr>
        <p:spPr/>
        <p:txBody>
          <a:bodyPr/>
          <a:lstStyle/>
          <a:p>
            <a:fld id="{F2952307-3AC5-47AD-AFE2-C77AE1413B92}" type="datetimeFigureOut">
              <a:rPr lang="fr-FR" smtClean="0"/>
              <a:pPr/>
              <a:t>22/01/2025</a:t>
            </a:fld>
            <a:endParaRPr lang="fr-FR"/>
          </a:p>
        </p:txBody>
      </p:sp>
      <p:sp>
        <p:nvSpPr>
          <p:cNvPr id="5" name="Espace réservé du pied de page 4">
            <a:extLst>
              <a:ext uri="{FF2B5EF4-FFF2-40B4-BE49-F238E27FC236}">
                <a16:creationId xmlns:a16="http://schemas.microsoft.com/office/drawing/2014/main" id="{81E9B768-9C94-16A0-6509-8CE2AF7C2CC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E9816E2-8A46-6E93-D5A9-E4919E5B3EA5}"/>
              </a:ext>
            </a:extLst>
          </p:cNvPr>
          <p:cNvSpPr>
            <a:spLocks noGrp="1"/>
          </p:cNvSpPr>
          <p:nvPr>
            <p:ph type="sldNum" sz="quarter" idx="12"/>
          </p:nvPr>
        </p:nvSpPr>
        <p:spPr/>
        <p:txBody>
          <a:bodyPr/>
          <a:lstStyle/>
          <a:p>
            <a:fld id="{AE17071B-D08F-48CA-99FC-FDB07A68ADCD}" type="slidenum">
              <a:rPr lang="fr-FR" smtClean="0"/>
              <a:pPr/>
              <a:t>‹N°›</a:t>
            </a:fld>
            <a:endParaRPr lang="fr-FR"/>
          </a:p>
        </p:txBody>
      </p:sp>
    </p:spTree>
    <p:extLst>
      <p:ext uri="{BB962C8B-B14F-4D97-AF65-F5344CB8AC3E}">
        <p14:creationId xmlns:p14="http://schemas.microsoft.com/office/powerpoint/2010/main" val="9465902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D8DA9B-ACDA-C736-5462-AF0598F6367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8586D77-33C3-6310-CFA6-99F647ABC41D}"/>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C9B21DB-2C56-9818-66BA-DE8BDB04602F}"/>
              </a:ext>
            </a:extLst>
          </p:cNvPr>
          <p:cNvSpPr>
            <a:spLocks noGrp="1"/>
          </p:cNvSpPr>
          <p:nvPr>
            <p:ph type="dt" sz="half" idx="10"/>
          </p:nvPr>
        </p:nvSpPr>
        <p:spPr/>
        <p:txBody>
          <a:bodyPr/>
          <a:lstStyle/>
          <a:p>
            <a:fld id="{F2952307-3AC5-47AD-AFE2-C77AE1413B92}" type="datetimeFigureOut">
              <a:rPr lang="fr-FR" smtClean="0"/>
              <a:pPr/>
              <a:t>22/01/2025</a:t>
            </a:fld>
            <a:endParaRPr lang="fr-FR"/>
          </a:p>
        </p:txBody>
      </p:sp>
      <p:sp>
        <p:nvSpPr>
          <p:cNvPr id="5" name="Espace réservé du pied de page 4">
            <a:extLst>
              <a:ext uri="{FF2B5EF4-FFF2-40B4-BE49-F238E27FC236}">
                <a16:creationId xmlns:a16="http://schemas.microsoft.com/office/drawing/2014/main" id="{FB1253CE-1651-7075-3316-C1769CCEA21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410E001-3EB1-0569-A7AD-3C44DF421646}"/>
              </a:ext>
            </a:extLst>
          </p:cNvPr>
          <p:cNvSpPr>
            <a:spLocks noGrp="1"/>
          </p:cNvSpPr>
          <p:nvPr>
            <p:ph type="sldNum" sz="quarter" idx="12"/>
          </p:nvPr>
        </p:nvSpPr>
        <p:spPr/>
        <p:txBody>
          <a:bodyPr/>
          <a:lstStyle/>
          <a:p>
            <a:fld id="{AE17071B-D08F-48CA-99FC-FDB07A68ADCD}" type="slidenum">
              <a:rPr lang="fr-FR" smtClean="0"/>
              <a:pPr/>
              <a:t>‹N°›</a:t>
            </a:fld>
            <a:endParaRPr lang="fr-FR"/>
          </a:p>
        </p:txBody>
      </p:sp>
    </p:spTree>
    <p:extLst>
      <p:ext uri="{BB962C8B-B14F-4D97-AF65-F5344CB8AC3E}">
        <p14:creationId xmlns:p14="http://schemas.microsoft.com/office/powerpoint/2010/main" val="32412280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EA377D-5FBD-C01C-6189-92B1E6A7E0A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68565CFE-6542-D61F-7E3A-32B888DFCC6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E0122D6-93FC-1504-61AF-053F4C5C47AB}"/>
              </a:ext>
            </a:extLst>
          </p:cNvPr>
          <p:cNvSpPr>
            <a:spLocks noGrp="1"/>
          </p:cNvSpPr>
          <p:nvPr>
            <p:ph type="dt" sz="half" idx="10"/>
          </p:nvPr>
        </p:nvSpPr>
        <p:spPr/>
        <p:txBody>
          <a:bodyPr/>
          <a:lstStyle/>
          <a:p>
            <a:fld id="{F2952307-3AC5-47AD-AFE2-C77AE1413B92}" type="datetimeFigureOut">
              <a:rPr lang="fr-FR" smtClean="0"/>
              <a:pPr/>
              <a:t>22/01/2025</a:t>
            </a:fld>
            <a:endParaRPr lang="fr-FR"/>
          </a:p>
        </p:txBody>
      </p:sp>
      <p:sp>
        <p:nvSpPr>
          <p:cNvPr id="5" name="Espace réservé du pied de page 4">
            <a:extLst>
              <a:ext uri="{FF2B5EF4-FFF2-40B4-BE49-F238E27FC236}">
                <a16:creationId xmlns:a16="http://schemas.microsoft.com/office/drawing/2014/main" id="{B8CDB812-587E-09FD-CA8F-E33801C8DC7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E930B37-7D01-E5FF-B8CD-5AD7905055E6}"/>
              </a:ext>
            </a:extLst>
          </p:cNvPr>
          <p:cNvSpPr>
            <a:spLocks noGrp="1"/>
          </p:cNvSpPr>
          <p:nvPr>
            <p:ph type="sldNum" sz="quarter" idx="12"/>
          </p:nvPr>
        </p:nvSpPr>
        <p:spPr/>
        <p:txBody>
          <a:bodyPr/>
          <a:lstStyle/>
          <a:p>
            <a:fld id="{AE17071B-D08F-48CA-99FC-FDB07A68ADCD}" type="slidenum">
              <a:rPr lang="fr-FR" smtClean="0"/>
              <a:pPr/>
              <a:t>‹N°›</a:t>
            </a:fld>
            <a:endParaRPr lang="fr-FR"/>
          </a:p>
        </p:txBody>
      </p:sp>
    </p:spTree>
    <p:extLst>
      <p:ext uri="{BB962C8B-B14F-4D97-AF65-F5344CB8AC3E}">
        <p14:creationId xmlns:p14="http://schemas.microsoft.com/office/powerpoint/2010/main" val="21460799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480769-2721-2953-E276-BDA54B7BF07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373517A-C9E5-93E7-F18E-53312BA01150}"/>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8B62432-C40F-F00C-5510-A740007C6392}"/>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EBD1B17-6671-E10C-70AA-D1656C88D27E}"/>
              </a:ext>
            </a:extLst>
          </p:cNvPr>
          <p:cNvSpPr>
            <a:spLocks noGrp="1"/>
          </p:cNvSpPr>
          <p:nvPr>
            <p:ph type="dt" sz="half" idx="10"/>
          </p:nvPr>
        </p:nvSpPr>
        <p:spPr/>
        <p:txBody>
          <a:bodyPr/>
          <a:lstStyle/>
          <a:p>
            <a:fld id="{F2952307-3AC5-47AD-AFE2-C77AE1413B92}" type="datetimeFigureOut">
              <a:rPr lang="fr-FR" smtClean="0"/>
              <a:pPr/>
              <a:t>22/01/2025</a:t>
            </a:fld>
            <a:endParaRPr lang="fr-FR"/>
          </a:p>
        </p:txBody>
      </p:sp>
      <p:sp>
        <p:nvSpPr>
          <p:cNvPr id="6" name="Espace réservé du pied de page 5">
            <a:extLst>
              <a:ext uri="{FF2B5EF4-FFF2-40B4-BE49-F238E27FC236}">
                <a16:creationId xmlns:a16="http://schemas.microsoft.com/office/drawing/2014/main" id="{074C2D1C-14D1-1B2D-0909-D71500B25A1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9FFFB63-5981-271F-4180-87C414B8B760}"/>
              </a:ext>
            </a:extLst>
          </p:cNvPr>
          <p:cNvSpPr>
            <a:spLocks noGrp="1"/>
          </p:cNvSpPr>
          <p:nvPr>
            <p:ph type="sldNum" sz="quarter" idx="12"/>
          </p:nvPr>
        </p:nvSpPr>
        <p:spPr/>
        <p:txBody>
          <a:bodyPr/>
          <a:lstStyle/>
          <a:p>
            <a:fld id="{AE17071B-D08F-48CA-99FC-FDB07A68ADCD}" type="slidenum">
              <a:rPr lang="fr-FR" smtClean="0"/>
              <a:pPr/>
              <a:t>‹N°›</a:t>
            </a:fld>
            <a:endParaRPr lang="fr-FR"/>
          </a:p>
        </p:txBody>
      </p:sp>
    </p:spTree>
    <p:extLst>
      <p:ext uri="{BB962C8B-B14F-4D97-AF65-F5344CB8AC3E}">
        <p14:creationId xmlns:p14="http://schemas.microsoft.com/office/powerpoint/2010/main" val="26850315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2F805A-BF90-FB5D-EA62-F0A33C0AF907}"/>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E281E26A-C1D4-B536-1C23-14A956CEB7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E73CF2A-0B5A-D50A-6363-5523A399809C}"/>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05DD9680-26EB-A0D8-C176-D037A6616B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656648E-4B07-0845-BCEA-339E4338A8F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8CF0FFE-4AF9-A7D3-EB4E-ACDB83610B87}"/>
              </a:ext>
            </a:extLst>
          </p:cNvPr>
          <p:cNvSpPr>
            <a:spLocks noGrp="1"/>
          </p:cNvSpPr>
          <p:nvPr>
            <p:ph type="dt" sz="half" idx="10"/>
          </p:nvPr>
        </p:nvSpPr>
        <p:spPr/>
        <p:txBody>
          <a:bodyPr/>
          <a:lstStyle/>
          <a:p>
            <a:fld id="{F2952307-3AC5-47AD-AFE2-C77AE1413B92}" type="datetimeFigureOut">
              <a:rPr lang="fr-FR" smtClean="0"/>
              <a:pPr/>
              <a:t>22/01/2025</a:t>
            </a:fld>
            <a:endParaRPr lang="fr-FR"/>
          </a:p>
        </p:txBody>
      </p:sp>
      <p:sp>
        <p:nvSpPr>
          <p:cNvPr id="8" name="Espace réservé du pied de page 7">
            <a:extLst>
              <a:ext uri="{FF2B5EF4-FFF2-40B4-BE49-F238E27FC236}">
                <a16:creationId xmlns:a16="http://schemas.microsoft.com/office/drawing/2014/main" id="{A2B4C105-E538-D2FE-6538-9425956B8C95}"/>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ADCD0FC5-E52D-EAD2-EA4B-B148D1CCDC9E}"/>
              </a:ext>
            </a:extLst>
          </p:cNvPr>
          <p:cNvSpPr>
            <a:spLocks noGrp="1"/>
          </p:cNvSpPr>
          <p:nvPr>
            <p:ph type="sldNum" sz="quarter" idx="12"/>
          </p:nvPr>
        </p:nvSpPr>
        <p:spPr/>
        <p:txBody>
          <a:bodyPr/>
          <a:lstStyle/>
          <a:p>
            <a:fld id="{AE17071B-D08F-48CA-99FC-FDB07A68ADCD}" type="slidenum">
              <a:rPr lang="fr-FR" smtClean="0"/>
              <a:pPr/>
              <a:t>‹N°›</a:t>
            </a:fld>
            <a:endParaRPr lang="fr-FR"/>
          </a:p>
        </p:txBody>
      </p:sp>
    </p:spTree>
    <p:extLst>
      <p:ext uri="{BB962C8B-B14F-4D97-AF65-F5344CB8AC3E}">
        <p14:creationId xmlns:p14="http://schemas.microsoft.com/office/powerpoint/2010/main" val="22126322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961F28-3573-EC3F-178A-C849EBFB6F2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4856AF5-56C0-7608-64F3-B42370D30BAF}"/>
              </a:ext>
            </a:extLst>
          </p:cNvPr>
          <p:cNvSpPr>
            <a:spLocks noGrp="1"/>
          </p:cNvSpPr>
          <p:nvPr>
            <p:ph type="dt" sz="half" idx="10"/>
          </p:nvPr>
        </p:nvSpPr>
        <p:spPr/>
        <p:txBody>
          <a:bodyPr/>
          <a:lstStyle/>
          <a:p>
            <a:fld id="{F2952307-3AC5-47AD-AFE2-C77AE1413B92}" type="datetimeFigureOut">
              <a:rPr lang="fr-FR" smtClean="0"/>
              <a:pPr/>
              <a:t>22/01/2025</a:t>
            </a:fld>
            <a:endParaRPr lang="fr-FR"/>
          </a:p>
        </p:txBody>
      </p:sp>
      <p:sp>
        <p:nvSpPr>
          <p:cNvPr id="4" name="Espace réservé du pied de page 3">
            <a:extLst>
              <a:ext uri="{FF2B5EF4-FFF2-40B4-BE49-F238E27FC236}">
                <a16:creationId xmlns:a16="http://schemas.microsoft.com/office/drawing/2014/main" id="{19CB1ADB-52C1-994D-31F2-8FA58A6B43F1}"/>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FC17770D-DF64-8AD6-E45F-C4EC8BF05CFD}"/>
              </a:ext>
            </a:extLst>
          </p:cNvPr>
          <p:cNvSpPr>
            <a:spLocks noGrp="1"/>
          </p:cNvSpPr>
          <p:nvPr>
            <p:ph type="sldNum" sz="quarter" idx="12"/>
          </p:nvPr>
        </p:nvSpPr>
        <p:spPr/>
        <p:txBody>
          <a:bodyPr/>
          <a:lstStyle/>
          <a:p>
            <a:fld id="{AE17071B-D08F-48CA-99FC-FDB07A68ADCD}" type="slidenum">
              <a:rPr lang="fr-FR" smtClean="0"/>
              <a:pPr/>
              <a:t>‹N°›</a:t>
            </a:fld>
            <a:endParaRPr lang="fr-FR"/>
          </a:p>
        </p:txBody>
      </p:sp>
    </p:spTree>
    <p:extLst>
      <p:ext uri="{BB962C8B-B14F-4D97-AF65-F5344CB8AC3E}">
        <p14:creationId xmlns:p14="http://schemas.microsoft.com/office/powerpoint/2010/main" val="38032075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FAAA88E-6ACA-B2BF-26AF-736B953D975C}"/>
              </a:ext>
            </a:extLst>
          </p:cNvPr>
          <p:cNvSpPr>
            <a:spLocks noGrp="1"/>
          </p:cNvSpPr>
          <p:nvPr>
            <p:ph type="dt" sz="half" idx="10"/>
          </p:nvPr>
        </p:nvSpPr>
        <p:spPr/>
        <p:txBody>
          <a:bodyPr/>
          <a:lstStyle/>
          <a:p>
            <a:fld id="{F2952307-3AC5-47AD-AFE2-C77AE1413B92}" type="datetimeFigureOut">
              <a:rPr lang="fr-FR" smtClean="0"/>
              <a:pPr/>
              <a:t>22/01/2025</a:t>
            </a:fld>
            <a:endParaRPr lang="fr-FR"/>
          </a:p>
        </p:txBody>
      </p:sp>
      <p:sp>
        <p:nvSpPr>
          <p:cNvPr id="3" name="Espace réservé du pied de page 2">
            <a:extLst>
              <a:ext uri="{FF2B5EF4-FFF2-40B4-BE49-F238E27FC236}">
                <a16:creationId xmlns:a16="http://schemas.microsoft.com/office/drawing/2014/main" id="{6435AB01-6D25-BBD9-60DE-E31CD17624F4}"/>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0114BB8A-885F-7CEC-4DB1-9005714671FB}"/>
              </a:ext>
            </a:extLst>
          </p:cNvPr>
          <p:cNvSpPr>
            <a:spLocks noGrp="1"/>
          </p:cNvSpPr>
          <p:nvPr>
            <p:ph type="sldNum" sz="quarter" idx="12"/>
          </p:nvPr>
        </p:nvSpPr>
        <p:spPr/>
        <p:txBody>
          <a:bodyPr/>
          <a:lstStyle/>
          <a:p>
            <a:fld id="{AE17071B-D08F-48CA-99FC-FDB07A68ADCD}" type="slidenum">
              <a:rPr lang="fr-FR" smtClean="0"/>
              <a:pPr/>
              <a:t>‹N°›</a:t>
            </a:fld>
            <a:endParaRPr lang="fr-FR"/>
          </a:p>
        </p:txBody>
      </p:sp>
    </p:spTree>
    <p:extLst>
      <p:ext uri="{BB962C8B-B14F-4D97-AF65-F5344CB8AC3E}">
        <p14:creationId xmlns:p14="http://schemas.microsoft.com/office/powerpoint/2010/main" val="18659788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7EBF3A-2C48-DE2D-17FF-82B6C91C3C2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91008A58-EC61-A35D-820C-578816741F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78AEC73-DE28-2A8C-71C1-A3483E7FBC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D273D86-34CA-D36E-C04B-64B6E213115F}"/>
              </a:ext>
            </a:extLst>
          </p:cNvPr>
          <p:cNvSpPr>
            <a:spLocks noGrp="1"/>
          </p:cNvSpPr>
          <p:nvPr>
            <p:ph type="dt" sz="half" idx="10"/>
          </p:nvPr>
        </p:nvSpPr>
        <p:spPr/>
        <p:txBody>
          <a:bodyPr/>
          <a:lstStyle/>
          <a:p>
            <a:fld id="{F2952307-3AC5-47AD-AFE2-C77AE1413B92}" type="datetimeFigureOut">
              <a:rPr lang="fr-FR" smtClean="0"/>
              <a:pPr/>
              <a:t>22/01/2025</a:t>
            </a:fld>
            <a:endParaRPr lang="fr-FR"/>
          </a:p>
        </p:txBody>
      </p:sp>
      <p:sp>
        <p:nvSpPr>
          <p:cNvPr id="6" name="Espace réservé du pied de page 5">
            <a:extLst>
              <a:ext uri="{FF2B5EF4-FFF2-40B4-BE49-F238E27FC236}">
                <a16:creationId xmlns:a16="http://schemas.microsoft.com/office/drawing/2014/main" id="{3742C6F5-E669-0F2B-9B5B-494677E269F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37CB60C-D492-A729-59DC-3B9A3315EB63}"/>
              </a:ext>
            </a:extLst>
          </p:cNvPr>
          <p:cNvSpPr>
            <a:spLocks noGrp="1"/>
          </p:cNvSpPr>
          <p:nvPr>
            <p:ph type="sldNum" sz="quarter" idx="12"/>
          </p:nvPr>
        </p:nvSpPr>
        <p:spPr/>
        <p:txBody>
          <a:bodyPr/>
          <a:lstStyle/>
          <a:p>
            <a:fld id="{AE17071B-D08F-48CA-99FC-FDB07A68ADCD}" type="slidenum">
              <a:rPr lang="fr-FR" smtClean="0"/>
              <a:pPr/>
              <a:t>‹N°›</a:t>
            </a:fld>
            <a:endParaRPr lang="fr-FR"/>
          </a:p>
        </p:txBody>
      </p:sp>
    </p:spTree>
    <p:extLst>
      <p:ext uri="{BB962C8B-B14F-4D97-AF65-F5344CB8AC3E}">
        <p14:creationId xmlns:p14="http://schemas.microsoft.com/office/powerpoint/2010/main" val="41391300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0CA9B8-2D6D-D7A5-A739-8FC92686B2D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BBC724F8-2251-80AC-AE36-2C1944B485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98C3BB6B-BF3A-9FDD-7B2B-F80B68735C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D4F4114-966C-846D-3839-C89EB94477DB}"/>
              </a:ext>
            </a:extLst>
          </p:cNvPr>
          <p:cNvSpPr>
            <a:spLocks noGrp="1"/>
          </p:cNvSpPr>
          <p:nvPr>
            <p:ph type="dt" sz="half" idx="10"/>
          </p:nvPr>
        </p:nvSpPr>
        <p:spPr/>
        <p:txBody>
          <a:bodyPr/>
          <a:lstStyle/>
          <a:p>
            <a:fld id="{F2952307-3AC5-47AD-AFE2-C77AE1413B92}" type="datetimeFigureOut">
              <a:rPr lang="fr-FR" smtClean="0"/>
              <a:pPr/>
              <a:t>22/01/2025</a:t>
            </a:fld>
            <a:endParaRPr lang="fr-FR"/>
          </a:p>
        </p:txBody>
      </p:sp>
      <p:sp>
        <p:nvSpPr>
          <p:cNvPr id="6" name="Espace réservé du pied de page 5">
            <a:extLst>
              <a:ext uri="{FF2B5EF4-FFF2-40B4-BE49-F238E27FC236}">
                <a16:creationId xmlns:a16="http://schemas.microsoft.com/office/drawing/2014/main" id="{ACEE6C12-017C-3330-106D-3F79FCBE286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68B7113-DE2C-B537-4F52-1118A2CE542D}"/>
              </a:ext>
            </a:extLst>
          </p:cNvPr>
          <p:cNvSpPr>
            <a:spLocks noGrp="1"/>
          </p:cNvSpPr>
          <p:nvPr>
            <p:ph type="sldNum" sz="quarter" idx="12"/>
          </p:nvPr>
        </p:nvSpPr>
        <p:spPr/>
        <p:txBody>
          <a:bodyPr/>
          <a:lstStyle/>
          <a:p>
            <a:fld id="{AE17071B-D08F-48CA-99FC-FDB07A68ADCD}" type="slidenum">
              <a:rPr lang="fr-FR" smtClean="0"/>
              <a:pPr/>
              <a:t>‹N°›</a:t>
            </a:fld>
            <a:endParaRPr lang="fr-FR"/>
          </a:p>
        </p:txBody>
      </p:sp>
    </p:spTree>
    <p:extLst>
      <p:ext uri="{BB962C8B-B14F-4D97-AF65-F5344CB8AC3E}">
        <p14:creationId xmlns:p14="http://schemas.microsoft.com/office/powerpoint/2010/main" val="20692390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1F3C01-260A-82D8-1F6B-DFE6784CFC5C}"/>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F9CFA2A2-D460-5F78-0D5F-495C5FFB2837}"/>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6E8D268-BEE1-3531-80D3-BC897618DC3E}"/>
              </a:ext>
            </a:extLst>
          </p:cNvPr>
          <p:cNvSpPr>
            <a:spLocks noGrp="1"/>
          </p:cNvSpPr>
          <p:nvPr>
            <p:ph type="dt" sz="half" idx="10"/>
          </p:nvPr>
        </p:nvSpPr>
        <p:spPr/>
        <p:txBody>
          <a:bodyPr/>
          <a:lstStyle/>
          <a:p>
            <a:fld id="{F2952307-3AC5-47AD-AFE2-C77AE1413B92}" type="datetimeFigureOut">
              <a:rPr lang="fr-FR" smtClean="0"/>
              <a:pPr/>
              <a:t>22/01/2025</a:t>
            </a:fld>
            <a:endParaRPr lang="fr-FR"/>
          </a:p>
        </p:txBody>
      </p:sp>
      <p:sp>
        <p:nvSpPr>
          <p:cNvPr id="5" name="Espace réservé du pied de page 4">
            <a:extLst>
              <a:ext uri="{FF2B5EF4-FFF2-40B4-BE49-F238E27FC236}">
                <a16:creationId xmlns:a16="http://schemas.microsoft.com/office/drawing/2014/main" id="{83C384C3-7957-3FA9-BEE9-126225DA6BF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648450E-BC25-32F5-C9CD-AB64C449EEE1}"/>
              </a:ext>
            </a:extLst>
          </p:cNvPr>
          <p:cNvSpPr>
            <a:spLocks noGrp="1"/>
          </p:cNvSpPr>
          <p:nvPr>
            <p:ph type="sldNum" sz="quarter" idx="12"/>
          </p:nvPr>
        </p:nvSpPr>
        <p:spPr/>
        <p:txBody>
          <a:bodyPr/>
          <a:lstStyle/>
          <a:p>
            <a:fld id="{AE17071B-D08F-48CA-99FC-FDB07A68ADCD}" type="slidenum">
              <a:rPr lang="fr-FR" smtClean="0"/>
              <a:pPr/>
              <a:t>‹N°›</a:t>
            </a:fld>
            <a:endParaRPr lang="fr-FR"/>
          </a:p>
        </p:txBody>
      </p:sp>
    </p:spTree>
    <p:extLst>
      <p:ext uri="{BB962C8B-B14F-4D97-AF65-F5344CB8AC3E}">
        <p14:creationId xmlns:p14="http://schemas.microsoft.com/office/powerpoint/2010/main" val="33425467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17F5C1E-39B3-32FB-8AD1-17DD98772F7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E13A0FB-6530-FA94-CA83-371945BA5DF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3477BC6-15C0-1B7B-B3C3-AA49F3200946}"/>
              </a:ext>
            </a:extLst>
          </p:cNvPr>
          <p:cNvSpPr>
            <a:spLocks noGrp="1"/>
          </p:cNvSpPr>
          <p:nvPr>
            <p:ph type="dt" sz="half" idx="10"/>
          </p:nvPr>
        </p:nvSpPr>
        <p:spPr/>
        <p:txBody>
          <a:bodyPr/>
          <a:lstStyle/>
          <a:p>
            <a:fld id="{F2952307-3AC5-47AD-AFE2-C77AE1413B92}" type="datetimeFigureOut">
              <a:rPr lang="fr-FR" smtClean="0"/>
              <a:pPr/>
              <a:t>22/01/2025</a:t>
            </a:fld>
            <a:endParaRPr lang="fr-FR"/>
          </a:p>
        </p:txBody>
      </p:sp>
      <p:sp>
        <p:nvSpPr>
          <p:cNvPr id="5" name="Espace réservé du pied de page 4">
            <a:extLst>
              <a:ext uri="{FF2B5EF4-FFF2-40B4-BE49-F238E27FC236}">
                <a16:creationId xmlns:a16="http://schemas.microsoft.com/office/drawing/2014/main" id="{882E31A8-99EC-1EE5-F962-2490628E6DB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02D2F9F-BAEC-3909-8B3A-78E276208FBE}"/>
              </a:ext>
            </a:extLst>
          </p:cNvPr>
          <p:cNvSpPr>
            <a:spLocks noGrp="1"/>
          </p:cNvSpPr>
          <p:nvPr>
            <p:ph type="sldNum" sz="quarter" idx="12"/>
          </p:nvPr>
        </p:nvSpPr>
        <p:spPr/>
        <p:txBody>
          <a:bodyPr/>
          <a:lstStyle/>
          <a:p>
            <a:fld id="{AE17071B-D08F-48CA-99FC-FDB07A68ADCD}" type="slidenum">
              <a:rPr lang="fr-FR" smtClean="0"/>
              <a:pPr/>
              <a:t>‹N°›</a:t>
            </a:fld>
            <a:endParaRPr lang="fr-FR"/>
          </a:p>
        </p:txBody>
      </p:sp>
    </p:spTree>
    <p:extLst>
      <p:ext uri="{BB962C8B-B14F-4D97-AF65-F5344CB8AC3E}">
        <p14:creationId xmlns:p14="http://schemas.microsoft.com/office/powerpoint/2010/main" val="1836230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noEditPoints="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noEditPoints="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noEditPoints="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3357FF2-F802-4EDF-B73A-23D1E3E83B7F}" type="datetime1">
              <a:rPr lang="fr-FR" smtClean="0"/>
              <a:pPr/>
              <a:t>22/01/2025</a:t>
            </a:fld>
            <a:endParaRPr lang="fr-FR"/>
          </a:p>
        </p:txBody>
      </p:sp>
      <p:sp>
        <p:nvSpPr>
          <p:cNvPr id="5" name="Espace réservé du pied de page 4"/>
          <p:cNvSpPr>
            <a:spLocks noGrp="1" noEditPoints="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p:cNvSpPr>
            <a:spLocks noGrp="1" noEditPoints="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8E01AB1-E080-4E8B-8E52-6DE010CD7F84}"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482DABF-D069-E2D3-A14D-748F0756FA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3E66E65F-095E-C87D-8097-53FA034AC7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7BA76FE-D165-BE7B-3861-4CAB894BC4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2952307-3AC5-47AD-AFE2-C77AE1413B92}" type="datetimeFigureOut">
              <a:rPr lang="fr-FR" smtClean="0"/>
              <a:pPr/>
              <a:t>22/01/2025</a:t>
            </a:fld>
            <a:endParaRPr lang="fr-FR"/>
          </a:p>
        </p:txBody>
      </p:sp>
      <p:sp>
        <p:nvSpPr>
          <p:cNvPr id="5" name="Espace réservé du pied de page 4">
            <a:extLst>
              <a:ext uri="{FF2B5EF4-FFF2-40B4-BE49-F238E27FC236}">
                <a16:creationId xmlns:a16="http://schemas.microsoft.com/office/drawing/2014/main" id="{4F9E5620-CAD5-0FD3-42E1-F351237C39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DEA5936C-9C54-1330-D320-177851DBE5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E17071B-D08F-48CA-99FC-FDB07A68ADCD}" type="slidenum">
              <a:rPr lang="fr-FR" smtClean="0"/>
              <a:pPr/>
              <a:t>‹N°›</a:t>
            </a:fld>
            <a:endParaRPr lang="fr-FR"/>
          </a:p>
        </p:txBody>
      </p:sp>
    </p:spTree>
    <p:extLst>
      <p:ext uri="{BB962C8B-B14F-4D97-AF65-F5344CB8AC3E}">
        <p14:creationId xmlns:p14="http://schemas.microsoft.com/office/powerpoint/2010/main" val="20195534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7.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8" Type="http://schemas.openxmlformats.org/officeDocument/2006/relationships/image" Target="../media/image20.jpeg"/><Relationship Id="rId13" Type="http://schemas.openxmlformats.org/officeDocument/2006/relationships/image" Target="../media/image25.png"/><Relationship Id="rId18" Type="http://schemas.openxmlformats.org/officeDocument/2006/relationships/image" Target="../media/image3.png"/><Relationship Id="rId3" Type="http://schemas.openxmlformats.org/officeDocument/2006/relationships/image" Target="../media/image16.png"/><Relationship Id="rId7" Type="http://schemas.openxmlformats.org/officeDocument/2006/relationships/image" Target="../media/image5.jpeg"/><Relationship Id="rId12" Type="http://schemas.openxmlformats.org/officeDocument/2006/relationships/image" Target="../media/image24.png"/><Relationship Id="rId17" Type="http://schemas.openxmlformats.org/officeDocument/2006/relationships/image" Target="../media/image29.png"/><Relationship Id="rId2" Type="http://schemas.openxmlformats.org/officeDocument/2006/relationships/image" Target="../media/image15.jpeg"/><Relationship Id="rId16" Type="http://schemas.openxmlformats.org/officeDocument/2006/relationships/image" Target="../media/image28.png"/><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23.png"/><Relationship Id="rId5" Type="http://schemas.openxmlformats.org/officeDocument/2006/relationships/image" Target="../media/image18.jpeg"/><Relationship Id="rId15" Type="http://schemas.openxmlformats.org/officeDocument/2006/relationships/image" Target="../media/image27.png"/><Relationship Id="rId10" Type="http://schemas.openxmlformats.org/officeDocument/2006/relationships/image" Target="../media/image22.png"/><Relationship Id="rId19" Type="http://schemas.openxmlformats.org/officeDocument/2006/relationships/image" Target="../media/image30.png"/><Relationship Id="rId4" Type="http://schemas.openxmlformats.org/officeDocument/2006/relationships/image" Target="../media/image17.png"/><Relationship Id="rId9" Type="http://schemas.openxmlformats.org/officeDocument/2006/relationships/image" Target="../media/image21.png"/><Relationship Id="rId14" Type="http://schemas.openxmlformats.org/officeDocument/2006/relationships/image" Target="../media/image26.png"/></Relationships>
</file>

<file path=ppt/slides/_rels/slide12.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18" Type="http://schemas.openxmlformats.org/officeDocument/2006/relationships/image" Target="../media/image44.jpeg"/><Relationship Id="rId3" Type="http://schemas.openxmlformats.org/officeDocument/2006/relationships/image" Target="../media/image5.jpeg"/><Relationship Id="rId21" Type="http://schemas.openxmlformats.org/officeDocument/2006/relationships/image" Target="../media/image46.png"/><Relationship Id="rId7" Type="http://schemas.openxmlformats.org/officeDocument/2006/relationships/image" Target="../media/image34.png"/><Relationship Id="rId12" Type="http://schemas.openxmlformats.org/officeDocument/2006/relationships/image" Target="../media/image39.png"/><Relationship Id="rId17" Type="http://schemas.openxmlformats.org/officeDocument/2006/relationships/image" Target="../media/image43.jpeg"/><Relationship Id="rId2" Type="http://schemas.openxmlformats.org/officeDocument/2006/relationships/image" Target="../media/image15.jpeg"/><Relationship Id="rId16" Type="http://schemas.openxmlformats.org/officeDocument/2006/relationships/image" Target="../media/image29.png"/><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42.png"/><Relationship Id="rId10" Type="http://schemas.openxmlformats.org/officeDocument/2006/relationships/image" Target="../media/image37.png"/><Relationship Id="rId19" Type="http://schemas.openxmlformats.org/officeDocument/2006/relationships/image" Target="../media/image45.jpeg"/><Relationship Id="rId4" Type="http://schemas.openxmlformats.org/officeDocument/2006/relationships/image" Target="../media/image31.jpeg"/><Relationship Id="rId9" Type="http://schemas.openxmlformats.org/officeDocument/2006/relationships/image" Target="../media/image36.png"/><Relationship Id="rId14" Type="http://schemas.openxmlformats.org/officeDocument/2006/relationships/image" Target="../media/image41.jpeg"/></Relationships>
</file>

<file path=ppt/slides/_rels/slide1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50.jpeg"/><Relationship Id="rId5" Type="http://schemas.openxmlformats.org/officeDocument/2006/relationships/image" Target="../media/image49.png"/><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53.jpeg"/><Relationship Id="rId4" Type="http://schemas.openxmlformats.org/officeDocument/2006/relationships/image" Target="../media/image52.png"/></Relationships>
</file>

<file path=ppt/slides/_rels/slide1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55.png"/><Relationship Id="rId4" Type="http://schemas.openxmlformats.org/officeDocument/2006/relationships/image" Target="../media/image54.png"/></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Société de Saint-Vincent-de-Paul">
            <a:extLst>
              <a:ext uri="{FF2B5EF4-FFF2-40B4-BE49-F238E27FC236}">
                <a16:creationId xmlns:a16="http://schemas.microsoft.com/office/drawing/2014/main" id="{4CE5E671-0CC7-155A-E4EA-63DB6C60E25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143000"/>
            <a:ext cx="12192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 coins arrondis 6">
            <a:extLst>
              <a:ext uri="{FF2B5EF4-FFF2-40B4-BE49-F238E27FC236}">
                <a16:creationId xmlns:a16="http://schemas.microsoft.com/office/drawing/2014/main" id="{0B04195A-4458-3A09-62C6-936BDFA31046}"/>
              </a:ext>
            </a:extLst>
          </p:cNvPr>
          <p:cNvSpPr/>
          <p:nvPr/>
        </p:nvSpPr>
        <p:spPr>
          <a:xfrm>
            <a:off x="3327400" y="3596620"/>
            <a:ext cx="5537200" cy="2873642"/>
          </a:xfrm>
          <a:prstGeom prst="roundRect">
            <a:avLst>
              <a:gd name="adj" fmla="val 107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0" name="Titre 1">
            <a:extLst>
              <a:ext uri="{FF2B5EF4-FFF2-40B4-BE49-F238E27FC236}">
                <a16:creationId xmlns:a16="http://schemas.microsoft.com/office/drawing/2014/main" id="{F141BD42-1EEB-8589-8213-05EDCE0801A0}"/>
              </a:ext>
            </a:extLst>
          </p:cNvPr>
          <p:cNvSpPr txBox="1">
            <a:spLocks/>
          </p:cNvSpPr>
          <p:nvPr/>
        </p:nvSpPr>
        <p:spPr>
          <a:xfrm>
            <a:off x="2783840" y="3596620"/>
            <a:ext cx="5826760" cy="2602918"/>
          </a:xfrm>
          <a:prstGeom prst="rect">
            <a:avLst/>
          </a:prstGeom>
        </p:spPr>
        <p:txBody>
          <a:bodyPr vert="horz" lIns="91440" tIns="45720" rIns="91440" bIns="45720" rtlCol="0" anchor="b">
            <a:normAutofit fontScale="6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fr-FR" sz="1300" b="1" i="0" u="none" strike="noStrike" kern="1200" cap="none" spc="0" normalizeH="0" baseline="0" noProof="0" dirty="0">
              <a:ln>
                <a:noFill/>
              </a:ln>
              <a:solidFill>
                <a:srgbClr val="136CB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1" fontAlgn="auto" latinLnBrk="0" hangingPunct="1">
              <a:lnSpc>
                <a:spcPct val="90000"/>
              </a:lnSpc>
              <a:spcBef>
                <a:spcPts val="600"/>
              </a:spcBef>
              <a:spcAft>
                <a:spcPts val="0"/>
              </a:spcAft>
              <a:buClrTx/>
              <a:buSzTx/>
              <a:buFontTx/>
              <a:buNone/>
              <a:tabLst/>
              <a:defRPr/>
            </a:pPr>
            <a:r>
              <a:rPr kumimoji="0" lang="fr-FR" sz="4000" b="1" i="0" u="none" strike="noStrike" kern="1200" cap="none" spc="0" normalizeH="0" baseline="0" noProof="0" dirty="0">
                <a:ln>
                  <a:noFill/>
                </a:ln>
                <a:solidFill>
                  <a:srgbClr val="136CB0"/>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FR" sz="4700" b="1" i="0" u="none" strike="noStrike" kern="1200" cap="none" spc="0" normalizeH="0" baseline="0" noProof="0" dirty="0">
                <a:ln>
                  <a:noFill/>
                </a:ln>
                <a:solidFill>
                  <a:srgbClr val="0070C0"/>
                </a:solidFill>
                <a:effectLst/>
                <a:uLnTx/>
                <a:uFillTx/>
                <a:latin typeface="Calibri" panose="020F0502020204030204" pitchFamily="34" charset="0"/>
                <a:ea typeface="+mj-ea"/>
                <a:cs typeface="Calibri" panose="020F0502020204030204" pitchFamily="34" charset="0"/>
              </a:rPr>
              <a:t>Accueil de jour, Soins </a:t>
            </a:r>
          </a:p>
          <a:p>
            <a:pPr marL="0" marR="0" lvl="0" indent="0" algn="ctr" defTabSz="914400" rtl="0" eaLnBrk="1" fontAlgn="auto" latinLnBrk="0" hangingPunct="1">
              <a:lnSpc>
                <a:spcPct val="90000"/>
              </a:lnSpc>
              <a:spcBef>
                <a:spcPts val="600"/>
              </a:spcBef>
              <a:spcAft>
                <a:spcPts val="0"/>
              </a:spcAft>
              <a:buClrTx/>
              <a:buSzTx/>
              <a:buFontTx/>
              <a:buNone/>
              <a:tabLst/>
              <a:defRPr/>
            </a:pPr>
            <a:r>
              <a:rPr kumimoji="0" lang="fr-FR" sz="4700" b="1" i="0" u="none" strike="noStrike" kern="1200" cap="none" spc="0" normalizeH="0" baseline="0" noProof="0" dirty="0">
                <a:ln>
                  <a:noFill/>
                </a:ln>
                <a:solidFill>
                  <a:srgbClr val="0070C0"/>
                </a:solidFill>
                <a:effectLst/>
                <a:uLnTx/>
                <a:uFillTx/>
                <a:latin typeface="Calibri" panose="020F0502020204030204" pitchFamily="34" charset="0"/>
                <a:ea typeface="+mj-ea"/>
                <a:cs typeface="Calibri" panose="020F0502020204030204" pitchFamily="34" charset="0"/>
              </a:rPr>
              <a:t>	&amp;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4800" b="1" i="0" u="none" strike="noStrike" kern="1200" cap="none" spc="0" normalizeH="0" baseline="0" noProof="0" dirty="0">
                <a:ln>
                  <a:noFill/>
                </a:ln>
                <a:solidFill>
                  <a:srgbClr val="0070C0"/>
                </a:solidFill>
                <a:effectLst/>
                <a:uLnTx/>
                <a:uFillTx/>
                <a:latin typeface="Calibri" panose="020F0502020204030204" pitchFamily="34" charset="0"/>
                <a:ea typeface="+mj-ea"/>
                <a:cs typeface="Calibri" panose="020F0502020204030204" pitchFamily="34" charset="0"/>
              </a:rPr>
              <a:t>	Orientation sociale : </a:t>
            </a:r>
          </a:p>
          <a:p>
            <a:pPr marL="0" marR="0" lvl="0" indent="0" algn="ctr" defTabSz="914400" rtl="0" eaLnBrk="1" fontAlgn="auto" latinLnBrk="0" hangingPunct="1">
              <a:lnSpc>
                <a:spcPct val="90000"/>
              </a:lnSpc>
              <a:spcBef>
                <a:spcPct val="0"/>
              </a:spcBef>
              <a:spcAft>
                <a:spcPts val="0"/>
              </a:spcAft>
              <a:buClrTx/>
              <a:buSzTx/>
              <a:buFontTx/>
              <a:buNone/>
              <a:tabLst/>
              <a:defRPr/>
            </a:pPr>
            <a:br>
              <a:rPr kumimoji="0" lang="fr-FR" sz="4800" b="0" i="0" u="none" strike="noStrike" kern="1200" cap="none" spc="0" normalizeH="0" baseline="0" noProof="0" dirty="0">
                <a:ln>
                  <a:noFill/>
                </a:ln>
                <a:solidFill>
                  <a:srgbClr val="136CB0"/>
                </a:solidFill>
                <a:effectLst/>
                <a:uLnTx/>
                <a:uFillTx/>
                <a:latin typeface="Calibri" panose="020F0502020204030204" pitchFamily="34" charset="0"/>
                <a:ea typeface="Calibri" panose="020F0502020204030204" pitchFamily="34" charset="0"/>
                <a:cs typeface="Times New Roman" panose="02020603050405020304" pitchFamily="18" charset="0"/>
              </a:rPr>
            </a:br>
            <a:br>
              <a:rPr kumimoji="0" lang="fr-FR" sz="4800" b="1" i="0" u="none" strike="noStrike" kern="1200" cap="none" spc="0" normalizeH="0" baseline="0" noProof="0" dirty="0">
                <a:ln>
                  <a:noFill/>
                </a:ln>
                <a:solidFill>
                  <a:srgbClr val="136CB0"/>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fr-FR" sz="5400" b="0" i="0" u="none" strike="noStrike" kern="1200" cap="none" spc="0" normalizeH="0" baseline="0" noProof="0" dirty="0">
              <a:ln>
                <a:noFill/>
              </a:ln>
              <a:solidFill>
                <a:srgbClr val="136CB0"/>
              </a:solidFill>
              <a:effectLst/>
              <a:uLnTx/>
              <a:uFillTx/>
              <a:latin typeface="Aptos Display" panose="02110004020202020204"/>
              <a:ea typeface="+mj-ea"/>
              <a:cs typeface="+mj-cs"/>
            </a:endParaRPr>
          </a:p>
        </p:txBody>
      </p:sp>
      <p:sp>
        <p:nvSpPr>
          <p:cNvPr id="13" name="Rectangle : coins arrondis 12">
            <a:extLst>
              <a:ext uri="{FF2B5EF4-FFF2-40B4-BE49-F238E27FC236}">
                <a16:creationId xmlns:a16="http://schemas.microsoft.com/office/drawing/2014/main" id="{1A836549-8EEA-916D-663F-852719FE0F28}"/>
              </a:ext>
            </a:extLst>
          </p:cNvPr>
          <p:cNvSpPr/>
          <p:nvPr/>
        </p:nvSpPr>
        <p:spPr>
          <a:xfrm>
            <a:off x="4083248" y="5137616"/>
            <a:ext cx="4350888" cy="678445"/>
          </a:xfrm>
          <a:prstGeom prst="roundRect">
            <a:avLst>
              <a:gd name="adj" fmla="val 50000"/>
            </a:avLst>
          </a:prstGeom>
          <a:solidFill>
            <a:srgbClr val="FFD4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136CB0"/>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FR" sz="32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Centre Saint-Nicolas</a:t>
            </a:r>
          </a:p>
        </p:txBody>
      </p:sp>
      <p:pic>
        <p:nvPicPr>
          <p:cNvPr id="3" name="Image 2" descr="Une image contenant texte, Police, logo, Graphique&#10;&#10;Description générée automatiquement">
            <a:extLst>
              <a:ext uri="{FF2B5EF4-FFF2-40B4-BE49-F238E27FC236}">
                <a16:creationId xmlns:a16="http://schemas.microsoft.com/office/drawing/2014/main" id="{5DF4AEEC-32A2-6561-68BD-713E0A8040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06625" y="11151"/>
            <a:ext cx="2814616" cy="966332"/>
          </a:xfrm>
          <a:prstGeom prst="rect">
            <a:avLst/>
          </a:prstGeom>
        </p:spPr>
      </p:pic>
      <p:pic>
        <p:nvPicPr>
          <p:cNvPr id="4" name="Image 3" descr="Une image contenant symbole, logo, Police, texte&#10;&#10;Description générée automatiquement">
            <a:extLst>
              <a:ext uri="{FF2B5EF4-FFF2-40B4-BE49-F238E27FC236}">
                <a16:creationId xmlns:a16="http://schemas.microsoft.com/office/drawing/2014/main" id="{0D9EA073-5FAA-EF14-F06F-D273E6D55B5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18772" y="104484"/>
            <a:ext cx="2348079" cy="833648"/>
          </a:xfrm>
          <a:prstGeom prst="rect">
            <a:avLst/>
          </a:prstGeom>
        </p:spPr>
      </p:pic>
      <p:sp>
        <p:nvSpPr>
          <p:cNvPr id="6" name="Rectangle : coins arrondis 5">
            <a:extLst>
              <a:ext uri="{FF2B5EF4-FFF2-40B4-BE49-F238E27FC236}">
                <a16:creationId xmlns:a16="http://schemas.microsoft.com/office/drawing/2014/main" id="{F5DC4B0C-5905-437A-6C51-E62719A2A224}"/>
              </a:ext>
            </a:extLst>
          </p:cNvPr>
          <p:cNvSpPr/>
          <p:nvPr/>
        </p:nvSpPr>
        <p:spPr>
          <a:xfrm>
            <a:off x="3490092" y="5981519"/>
            <a:ext cx="5537200" cy="678445"/>
          </a:xfrm>
          <a:prstGeom prst="roundRect">
            <a:avLst>
              <a:gd name="adj" fmla="val 50000"/>
            </a:avLst>
          </a:prstGeom>
          <a:solidFill>
            <a:schemeClr val="bg1"/>
          </a:solidFill>
          <a:ln>
            <a:solidFill>
              <a:srgbClr val="E2001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E2001A"/>
                </a:solidFill>
                <a:effectLst/>
                <a:uLnTx/>
                <a:uFillTx/>
                <a:latin typeface="Calibri" panose="020F0502020204030204" pitchFamily="34" charset="0"/>
                <a:ea typeface="Calibri" panose="020F0502020204030204" pitchFamily="34" charset="0"/>
                <a:cs typeface="Calibri" panose="020F0502020204030204" pitchFamily="34" charset="0"/>
              </a:rPr>
              <a:t>  Centre de soins Sainte-Fleur </a:t>
            </a:r>
          </a:p>
        </p:txBody>
      </p:sp>
    </p:spTree>
    <p:extLst>
      <p:ext uri="{BB962C8B-B14F-4D97-AF65-F5344CB8AC3E}">
        <p14:creationId xmlns:p14="http://schemas.microsoft.com/office/powerpoint/2010/main" val="1366346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noAutofit/>
          </a:bodyPr>
          <a:lstStyle/>
          <a:p>
            <a:br>
              <a:rPr lang="fr-FR" sz="1400" b="1" dirty="0">
                <a:solidFill>
                  <a:schemeClr val="accent1"/>
                </a:solidFill>
                <a:latin typeface="Calibri" panose="020F0502020204030204" pitchFamily="34" charset="0"/>
                <a:cs typeface="Calibri" panose="020F0502020204030204" pitchFamily="34" charset="0"/>
              </a:rPr>
            </a:br>
            <a:r>
              <a:rPr lang="fr-FR" sz="1400" b="1" dirty="0">
                <a:solidFill>
                  <a:srgbClr val="136CB0"/>
                </a:solidFill>
                <a:latin typeface="Calibri" panose="020F0502020204030204" pitchFamily="34" charset="0"/>
                <a:cs typeface="Calibri" panose="020F0502020204030204" pitchFamily="34" charset="0"/>
              </a:rPr>
              <a:t>Situés 43 rue Saint Nicolas 33800 Bordeaux , </a:t>
            </a:r>
            <a:br>
              <a:rPr lang="fr-FR" sz="1400" b="1" dirty="0">
                <a:solidFill>
                  <a:srgbClr val="136CB0"/>
                </a:solidFill>
                <a:latin typeface="Calibri" panose="020F0502020204030204" pitchFamily="34" charset="0"/>
                <a:cs typeface="Calibri" panose="020F0502020204030204" pitchFamily="34" charset="0"/>
              </a:rPr>
            </a:br>
            <a:r>
              <a:rPr lang="fr-FR" sz="1400" b="1" dirty="0">
                <a:solidFill>
                  <a:srgbClr val="136CB0"/>
                </a:solidFill>
                <a:latin typeface="Calibri" panose="020F0502020204030204" pitchFamily="34" charset="0"/>
                <a:cs typeface="Calibri" panose="020F0502020204030204" pitchFamily="34" charset="0"/>
              </a:rPr>
              <a:t>à proximité du restaurant et de l’épicerie solidaire le Pain de l’Amitié</a:t>
            </a:r>
            <a:br>
              <a:rPr lang="fr-FR" sz="1400" b="1" dirty="0">
                <a:solidFill>
                  <a:schemeClr val="accent1"/>
                </a:solidFill>
                <a:latin typeface="Calibri" panose="020F0502020204030204" pitchFamily="34" charset="0"/>
                <a:cs typeface="Calibri" panose="020F0502020204030204" pitchFamily="34" charset="0"/>
              </a:rPr>
            </a:br>
            <a:r>
              <a:rPr lang="fr-FR" sz="1400" dirty="0">
                <a:latin typeface="Calibri" panose="020F0502020204030204" pitchFamily="34" charset="0"/>
                <a:cs typeface="Calibri" panose="020F0502020204030204" pitchFamily="34" charset="0"/>
              </a:rPr>
              <a:t>Ouvert 5 jours par semaine de 9h30 à 12h15 et de 13h30 à 16h30</a:t>
            </a:r>
            <a:br>
              <a:rPr lang="fr-FR" sz="2000" dirty="0">
                <a:latin typeface="Calibri" panose="020F0502020204030204" pitchFamily="34" charset="0"/>
                <a:cs typeface="Calibri" panose="020F0502020204030204" pitchFamily="34" charset="0"/>
              </a:rPr>
            </a:br>
            <a:endParaRPr lang="en-US" sz="2000" dirty="0"/>
          </a:p>
        </p:txBody>
      </p:sp>
      <p:sp>
        <p:nvSpPr>
          <p:cNvPr id="4" name="Slide Number Placeholder 3"/>
          <p:cNvSpPr>
            <a:spLocks noGrp="1" noEditPoints="1"/>
          </p:cNvSpPr>
          <p:nvPr>
            <p:ph type="sldNum" sz="quarter" idx="12"/>
          </p:nvPr>
        </p:nvSpPr>
        <p:spPr/>
        <p:txBody>
          <a:bodyPr/>
          <a:lstStyle/>
          <a:p>
            <a:fld id="{C8E01AB1-E080-4E8B-8E52-6DE010CD7F84}" type="slidenum">
              <a:rPr lang="fr-FR" smtClean="0"/>
              <a:pPr/>
              <a:t>2</a:t>
            </a:fld>
            <a:endParaRPr lang="fr-FR"/>
          </a:p>
        </p:txBody>
      </p:sp>
      <p:pic>
        <p:nvPicPr>
          <p:cNvPr id="8" name="Picture 7"/>
          <p:cNvPicPr>
            <a:picLocks noChangeAspect="1"/>
          </p:cNvPicPr>
          <p:nvPr/>
        </p:nvPicPr>
        <p:blipFill>
          <a:blip r:embed="rId3" cstate="print"/>
          <a:srcRect/>
          <a:stretch>
            <a:fillRect/>
          </a:stretch>
        </p:blipFill>
        <p:spPr>
          <a:xfrm>
            <a:off x="749396" y="1457278"/>
            <a:ext cx="10760372" cy="4671465"/>
          </a:xfrm>
          <a:prstGeom prst="rect">
            <a:avLst/>
          </a:prstGeom>
        </p:spPr>
      </p:pic>
      <p:sp>
        <p:nvSpPr>
          <p:cNvPr id="9" name="Oval 8"/>
          <p:cNvSpPr/>
          <p:nvPr/>
        </p:nvSpPr>
        <p:spPr>
          <a:xfrm>
            <a:off x="2457450" y="5257800"/>
            <a:ext cx="1419225" cy="1028700"/>
          </a:xfrm>
          <a:prstGeom prst="ellipse">
            <a:avLst/>
          </a:prstGeom>
          <a:noFill/>
          <a:ln w="793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Connecteur droit 2"/>
          <p:cNvCxnSpPr/>
          <p:nvPr/>
        </p:nvCxnSpPr>
        <p:spPr>
          <a:xfrm>
            <a:off x="917713" y="1349811"/>
            <a:ext cx="8648700" cy="0"/>
          </a:xfrm>
          <a:prstGeom prst="line">
            <a:avLst/>
          </a:prstGeom>
          <a:ln w="38100">
            <a:solidFill>
              <a:srgbClr val="FFD400"/>
            </a:solidFill>
          </a:ln>
        </p:spPr>
        <p:style>
          <a:lnRef idx="2">
            <a:schemeClr val="accent1"/>
          </a:lnRef>
          <a:fillRef idx="0">
            <a:schemeClr val="accent1"/>
          </a:fillRef>
          <a:effectRef idx="1">
            <a:schemeClr val="accent1"/>
          </a:effectRef>
          <a:fontRef idx="minor">
            <a:schemeClr val="tx1"/>
          </a:fontRef>
        </p:style>
      </p:cxnSp>
      <p:sp>
        <p:nvSpPr>
          <p:cNvPr id="5" name="Rectangle : coins arrondis 4"/>
          <p:cNvSpPr/>
          <p:nvPr/>
        </p:nvSpPr>
        <p:spPr>
          <a:xfrm>
            <a:off x="7911547" y="643818"/>
            <a:ext cx="3093059" cy="562474"/>
          </a:xfrm>
          <a:prstGeom prst="roundRect">
            <a:avLst>
              <a:gd name="adj" fmla="val 50000"/>
            </a:avLst>
          </a:prstGeom>
          <a:solidFill>
            <a:srgbClr val="FFD4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002060"/>
                </a:solidFill>
                <a:latin typeface="Calibri" panose="020F0502020204030204" pitchFamily="34" charset="0"/>
                <a:cs typeface="Times New Roman" panose="02020603050405020304" pitchFamily="18" charset="0"/>
              </a:rPr>
              <a:t>Ouvert en 2023 </a:t>
            </a:r>
            <a:endParaRPr lang="fr-FR" sz="2000" b="1" dirty="0">
              <a:solidFill>
                <a:srgbClr val="002060"/>
              </a:solidFill>
              <a:latin typeface="Calibri" panose="020F0502020204030204" pitchFamily="34" charset="0"/>
              <a:cs typeface="Calibri" panose="020F050202020403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noEditPoints="1"/>
          </p:cNvSpPr>
          <p:nvPr>
            <p:ph type="sldNum" sz="quarter" idx="12"/>
          </p:nvPr>
        </p:nvSpPr>
        <p:spPr>
          <a:xfrm>
            <a:off x="9120027" y="6328337"/>
            <a:ext cx="2743200" cy="365125"/>
          </a:xfrm>
        </p:spPr>
        <p:txBody>
          <a:bodyPr/>
          <a:lstStyle/>
          <a:p>
            <a:fld id="{C8E01AB1-E080-4E8B-8E52-6DE010CD7F84}" type="slidenum">
              <a:rPr lang="fr-FR" smtClean="0"/>
              <a:pPr/>
              <a:t>3</a:t>
            </a:fld>
            <a:endParaRPr lang="fr-FR"/>
          </a:p>
        </p:txBody>
      </p:sp>
      <p:sp>
        <p:nvSpPr>
          <p:cNvPr id="33" name="Rectangle : coins arrondis 32"/>
          <p:cNvSpPr/>
          <p:nvPr/>
        </p:nvSpPr>
        <p:spPr>
          <a:xfrm>
            <a:off x="4007457" y="247544"/>
            <a:ext cx="3967701" cy="562474"/>
          </a:xfrm>
          <a:prstGeom prst="roundRect">
            <a:avLst>
              <a:gd name="adj" fmla="val 50000"/>
            </a:avLst>
          </a:prstGeom>
          <a:solidFill>
            <a:srgbClr val="FFD4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002060"/>
                </a:solidFill>
                <a:latin typeface="Calibri" panose="020F0502020204030204" pitchFamily="34" charset="0"/>
                <a:cs typeface="Times New Roman" panose="02020603050405020304" pitchFamily="18" charset="0"/>
              </a:rPr>
              <a:t>Sommaire</a:t>
            </a:r>
            <a:r>
              <a:rPr lang="fr-FR" sz="2400" b="1" dirty="0">
                <a:solidFill>
                  <a:srgbClr val="0A4644"/>
                </a:solidFill>
                <a:latin typeface="Calibri" panose="020F0502020204030204" pitchFamily="34" charset="0"/>
                <a:cs typeface="Times New Roman" panose="02020603050405020304" pitchFamily="18" charset="0"/>
              </a:rPr>
              <a:t> </a:t>
            </a:r>
            <a:endParaRPr lang="fr-FR" sz="2400" b="1" dirty="0">
              <a:solidFill>
                <a:srgbClr val="0A4644"/>
              </a:solidFill>
              <a:latin typeface="Calibri" panose="020F0502020204030204" pitchFamily="34" charset="0"/>
              <a:cs typeface="Calibri" panose="020F0502020204030204" pitchFamily="34" charset="0"/>
            </a:endParaRPr>
          </a:p>
        </p:txBody>
      </p:sp>
      <p:sp>
        <p:nvSpPr>
          <p:cNvPr id="6" name="Espace réservé du contenu 3"/>
          <p:cNvSpPr txBox="1"/>
          <p:nvPr/>
        </p:nvSpPr>
        <p:spPr>
          <a:xfrm>
            <a:off x="1264174" y="1179113"/>
            <a:ext cx="9938438" cy="4457631"/>
          </a:xfrm>
          <a:prstGeom prst="rect">
            <a:avLst/>
          </a:prstGeom>
          <a:noFill/>
          <a:ln w="9525">
            <a:noFill/>
          </a:ln>
        </p:spPr>
        <p:txBody>
          <a:bodyPr vert="horz" wrap="square" lIns="91440" tIns="45720" rIns="91440" bIns="45720" rtlCol="0" anchor="t">
            <a:sp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Font typeface="Wingdings" panose="05000000000000000000" pitchFamily="2" charset="2"/>
              <a:buChar char="Ø"/>
            </a:pPr>
            <a:r>
              <a:rPr lang="fr-FR" sz="1400" b="1" dirty="0">
                <a:solidFill>
                  <a:srgbClr val="136CB0"/>
                </a:solidFill>
                <a:latin typeface="Calibri"/>
                <a:ea typeface="Calibri"/>
                <a:cs typeface="Times New Roman"/>
              </a:rPr>
              <a:t>Le Parcours </a:t>
            </a:r>
            <a:r>
              <a:rPr lang="fr-FR" sz="1400" dirty="0">
                <a:solidFill>
                  <a:srgbClr val="136CB0"/>
                </a:solidFill>
                <a:latin typeface="Calibri"/>
                <a:ea typeface="Calibri"/>
                <a:cs typeface="Times New Roman"/>
              </a:rPr>
              <a:t>de la personne accueillie									                  </a:t>
            </a:r>
            <a:r>
              <a:rPr lang="fr-FR" sz="1400" dirty="0">
                <a:solidFill>
                  <a:srgbClr val="136CB0"/>
                </a:solidFill>
                <a:latin typeface="Calibri"/>
                <a:ea typeface="Calibri"/>
                <a:cs typeface="Calibri"/>
              </a:rPr>
              <a:t>p 4</a:t>
            </a:r>
            <a:endParaRPr lang="fr-FR" sz="1400" dirty="0">
              <a:solidFill>
                <a:srgbClr val="136CB0"/>
              </a:solidFill>
              <a:latin typeface="Calibri"/>
              <a:ea typeface="Calibri"/>
              <a:cs typeface="Times New Roman"/>
            </a:endParaRPr>
          </a:p>
          <a:p>
            <a:pPr lvl="1">
              <a:buFont typeface="Wingdings" panose="05000000000000000000" pitchFamily="2" charset="2"/>
              <a:buChar char="Ø"/>
            </a:pPr>
            <a:r>
              <a:rPr lang="fr-FR" sz="1200" dirty="0">
                <a:solidFill>
                  <a:srgbClr val="136CB0"/>
                </a:solidFill>
                <a:latin typeface="Calibri"/>
                <a:ea typeface="Calibri"/>
                <a:cs typeface="Times New Roman"/>
              </a:rPr>
              <a:t>un </a:t>
            </a:r>
            <a:r>
              <a:rPr lang="fr-FR" sz="1200" b="1" dirty="0">
                <a:solidFill>
                  <a:srgbClr val="136CB0"/>
                </a:solidFill>
                <a:latin typeface="Calibri"/>
                <a:ea typeface="Calibri"/>
                <a:cs typeface="Times New Roman"/>
              </a:rPr>
              <a:t>Accueil de la personne</a:t>
            </a:r>
            <a:endParaRPr lang="fr-FR" sz="1200" dirty="0">
              <a:solidFill>
                <a:srgbClr val="136CB0"/>
              </a:solidFill>
              <a:latin typeface="Calibri" panose="020F0502020204030204" pitchFamily="34" charset="0"/>
              <a:ea typeface="Calibri" panose="020F0502020204030204" pitchFamily="34" charset="0"/>
              <a:cs typeface="Times New Roman" panose="02020603050405020304" pitchFamily="18" charset="0"/>
            </a:endParaRPr>
          </a:p>
          <a:p>
            <a:pPr lvl="1">
              <a:buFont typeface="Wingdings" panose="05000000000000000000" pitchFamily="2" charset="2"/>
              <a:buChar char="Ø"/>
            </a:pPr>
            <a:r>
              <a:rPr lang="fr-FR" sz="1200" b="1" dirty="0">
                <a:solidFill>
                  <a:srgbClr val="136CB0"/>
                </a:solidFill>
                <a:latin typeface="Calibri"/>
                <a:ea typeface="Calibri"/>
                <a:cs typeface="Times New Roman"/>
              </a:rPr>
              <a:t>une écoute et des soins,</a:t>
            </a:r>
            <a:endParaRPr lang="fr-FR" sz="1200" dirty="0">
              <a:solidFill>
                <a:srgbClr val="136CB0"/>
              </a:solidFill>
              <a:latin typeface="Calibri"/>
              <a:ea typeface="Calibri"/>
              <a:cs typeface="Times New Roman"/>
            </a:endParaRPr>
          </a:p>
          <a:p>
            <a:pPr lvl="1">
              <a:buFont typeface="Wingdings" panose="05000000000000000000" pitchFamily="2" charset="2"/>
              <a:buChar char="Ø"/>
            </a:pPr>
            <a:r>
              <a:rPr lang="fr-FR" sz="1200" dirty="0">
                <a:solidFill>
                  <a:srgbClr val="136CB0"/>
                </a:solidFill>
                <a:latin typeface="Calibri"/>
                <a:ea typeface="Calibri" panose="020F0502020204030204" pitchFamily="34" charset="0"/>
                <a:cs typeface="Times New Roman"/>
              </a:rPr>
              <a:t>en vue d’une </a:t>
            </a:r>
            <a:r>
              <a:rPr lang="fr-FR" sz="1200" b="1" dirty="0">
                <a:solidFill>
                  <a:srgbClr val="136CB0"/>
                </a:solidFill>
                <a:latin typeface="Calibri"/>
                <a:ea typeface="Calibri" panose="020F0502020204030204" pitchFamily="34" charset="0"/>
                <a:cs typeface="Times New Roman"/>
              </a:rPr>
              <a:t>Orientation sociale et médicale</a:t>
            </a:r>
          </a:p>
          <a:p>
            <a:pPr>
              <a:buFont typeface="Wingdings" panose="05000000000000000000" pitchFamily="2" charset="2"/>
              <a:buChar char="Ø"/>
            </a:pPr>
            <a:r>
              <a:rPr lang="fr-FR" sz="1400" b="1" dirty="0">
                <a:solidFill>
                  <a:srgbClr val="136CB0"/>
                </a:solidFill>
                <a:latin typeface="Calibri"/>
                <a:ea typeface="Calibri"/>
                <a:cs typeface="Calibri"/>
              </a:rPr>
              <a:t>Quelques données </a:t>
            </a:r>
            <a:r>
              <a:rPr lang="fr-FR" sz="1400" dirty="0">
                <a:solidFill>
                  <a:srgbClr val="136CB0"/>
                </a:solidFill>
                <a:latin typeface="Calibri"/>
                <a:ea typeface="Calibri"/>
                <a:cs typeface="Calibri"/>
              </a:rPr>
              <a:t>: Profil, fréquentation et ressources humaines 		                                         p 5</a:t>
            </a:r>
          </a:p>
          <a:p>
            <a:pPr>
              <a:buFont typeface="Wingdings" panose="05000000000000000000" pitchFamily="2" charset="2"/>
              <a:buChar char="Ø"/>
            </a:pPr>
            <a:r>
              <a:rPr lang="fr-FR" sz="1400" dirty="0">
                <a:solidFill>
                  <a:srgbClr val="0070C0"/>
                </a:solidFill>
                <a:latin typeface="Calibri"/>
                <a:ea typeface="Calibri" panose="020F0502020204030204" pitchFamily="34" charset="0"/>
                <a:cs typeface="Calibri"/>
              </a:rPr>
              <a:t>Quels sont les </a:t>
            </a:r>
            <a:r>
              <a:rPr lang="fr-FR" sz="1400" b="1" dirty="0">
                <a:solidFill>
                  <a:srgbClr val="0070C0"/>
                </a:solidFill>
                <a:latin typeface="Calibri"/>
                <a:ea typeface="Calibri" panose="020F0502020204030204" pitchFamily="34" charset="0"/>
                <a:cs typeface="Calibri"/>
              </a:rPr>
              <a:t>bénéfices pour les entreprises </a:t>
            </a:r>
            <a:r>
              <a:rPr lang="fr-FR" sz="1400" dirty="0">
                <a:solidFill>
                  <a:srgbClr val="0070C0"/>
                </a:solidFill>
                <a:latin typeface="Calibri"/>
                <a:ea typeface="Calibri" panose="020F0502020204030204" pitchFamily="34" charset="0"/>
                <a:cs typeface="Calibri"/>
              </a:rPr>
              <a:t>?                                                                                                 p 7   </a:t>
            </a:r>
            <a:endParaRPr lang="fr-FR" sz="1200" dirty="0">
              <a:solidFill>
                <a:srgbClr val="0070C0"/>
              </a:solidFill>
              <a:latin typeface="Calibri"/>
              <a:ea typeface="Calibri" panose="020F0502020204030204" pitchFamily="34" charset="0"/>
              <a:cs typeface="Calibri"/>
            </a:endParaRPr>
          </a:p>
          <a:p>
            <a:pPr>
              <a:buFont typeface="Wingdings" panose="05000000000000000000" pitchFamily="2" charset="2"/>
              <a:buChar char="Ø"/>
            </a:pPr>
            <a:r>
              <a:rPr lang="fr-FR" sz="1400" b="1" dirty="0">
                <a:solidFill>
                  <a:srgbClr val="0070C0"/>
                </a:solidFill>
                <a:latin typeface="Calibri"/>
                <a:ea typeface="Calibri" panose="020F0502020204030204" pitchFamily="34" charset="0"/>
                <a:cs typeface="Calibri"/>
              </a:rPr>
              <a:t>Concrètement</a:t>
            </a:r>
            <a:r>
              <a:rPr lang="fr-FR" sz="1400" dirty="0">
                <a:solidFill>
                  <a:srgbClr val="0070C0"/>
                </a:solidFill>
                <a:latin typeface="Calibri"/>
                <a:ea typeface="Calibri" panose="020F0502020204030204" pitchFamily="34" charset="0"/>
                <a:cs typeface="Calibri"/>
              </a:rPr>
              <a:t> comment nous aider ?                                                                                                                  p 8</a:t>
            </a:r>
            <a:r>
              <a:rPr lang="fr-FR" dirty="0">
                <a:solidFill>
                  <a:srgbClr val="0070C0"/>
                </a:solidFill>
                <a:latin typeface="Calibri"/>
                <a:ea typeface="Calibri" panose="020F0502020204030204" pitchFamily="34" charset="0"/>
                <a:cs typeface="Calibri"/>
              </a:rPr>
              <a:t>	</a:t>
            </a:r>
          </a:p>
          <a:p>
            <a:pPr marL="0" indent="0">
              <a:buNone/>
            </a:pPr>
            <a:r>
              <a:rPr lang="fr-FR" sz="1400" b="1" dirty="0">
                <a:solidFill>
                  <a:srgbClr val="0070C0"/>
                </a:solidFill>
                <a:latin typeface="Calibri"/>
                <a:ea typeface="Calibri" panose="020F0502020204030204" pitchFamily="34" charset="0"/>
                <a:cs typeface="Calibri"/>
              </a:rPr>
              <a:t>Annexes</a:t>
            </a:r>
            <a:r>
              <a:rPr lang="fr-FR" sz="1400" dirty="0">
                <a:solidFill>
                  <a:srgbClr val="0070C0"/>
                </a:solidFill>
                <a:latin typeface="Calibri"/>
                <a:ea typeface="Calibri" panose="020F0502020204030204" pitchFamily="34" charset="0"/>
                <a:cs typeface="Calibri"/>
              </a:rPr>
              <a:t> : </a:t>
            </a:r>
            <a:r>
              <a:rPr lang="fr-FR" dirty="0">
                <a:solidFill>
                  <a:srgbClr val="0070C0"/>
                </a:solidFill>
                <a:latin typeface="Calibri"/>
                <a:ea typeface="Calibri" panose="020F0502020204030204" pitchFamily="34" charset="0"/>
                <a:cs typeface="Calibri"/>
              </a:rPr>
              <a:t>				 </a:t>
            </a:r>
            <a:r>
              <a:rPr lang="fr-FR" b="1" dirty="0">
                <a:solidFill>
                  <a:srgbClr val="136CB0"/>
                </a:solidFill>
                <a:latin typeface="Calibri"/>
                <a:cs typeface="Calibri"/>
              </a:rPr>
              <a:t>  </a:t>
            </a:r>
          </a:p>
          <a:p>
            <a:pPr>
              <a:buFont typeface="Wingdings" panose="05000000000000000000" pitchFamily="2" charset="2"/>
              <a:buChar char="Ø"/>
            </a:pPr>
            <a:r>
              <a:rPr lang="fr-FR" sz="1400" b="1" dirty="0">
                <a:solidFill>
                  <a:srgbClr val="0070C0"/>
                </a:solidFill>
                <a:latin typeface="Calibri"/>
                <a:ea typeface="Calibri"/>
                <a:cs typeface="Calibri"/>
              </a:rPr>
              <a:t>Nos partenariats</a:t>
            </a:r>
            <a:r>
              <a:rPr lang="fr-FR" sz="1400" dirty="0">
                <a:solidFill>
                  <a:srgbClr val="0070C0"/>
                </a:solidFill>
                <a:latin typeface="Calibri"/>
                <a:ea typeface="Calibri"/>
                <a:cs typeface="Calibri"/>
              </a:rPr>
              <a:t> et les acteurs privilégiés indispensables à son fonctionnement 		                 p 10	</a:t>
            </a:r>
          </a:p>
          <a:p>
            <a:pPr>
              <a:buFont typeface="Wingdings" panose="05000000000000000000" pitchFamily="2" charset="2"/>
              <a:buChar char="Ø"/>
            </a:pPr>
            <a:r>
              <a:rPr lang="fr-FR" sz="1400" b="1" dirty="0">
                <a:solidFill>
                  <a:srgbClr val="0070C0"/>
                </a:solidFill>
                <a:latin typeface="Calibri"/>
                <a:ea typeface="Calibri"/>
                <a:cs typeface="Calibri"/>
              </a:rPr>
              <a:t>Les services </a:t>
            </a:r>
            <a:r>
              <a:rPr lang="fr-FR" sz="1400" dirty="0">
                <a:solidFill>
                  <a:srgbClr val="0070C0"/>
                </a:solidFill>
                <a:latin typeface="Calibri"/>
                <a:ea typeface="Calibri"/>
                <a:cs typeface="Calibri"/>
              </a:rPr>
              <a:t>des Centres présentés de façon plus détaillée.                                                                            p 13</a:t>
            </a:r>
          </a:p>
          <a:p>
            <a:pPr>
              <a:buFont typeface="Wingdings" panose="05000000000000000000" pitchFamily="2" charset="2"/>
              <a:buChar char="Ø"/>
            </a:pPr>
            <a:r>
              <a:rPr lang="fr-FR" sz="1400" dirty="0">
                <a:solidFill>
                  <a:srgbClr val="0070C0"/>
                </a:solidFill>
                <a:latin typeface="Calibri"/>
                <a:ea typeface="Calibri"/>
                <a:cs typeface="Calibri"/>
              </a:rPr>
              <a:t>Quels sont les </a:t>
            </a:r>
            <a:r>
              <a:rPr lang="fr-FR" sz="1400" b="1" dirty="0">
                <a:solidFill>
                  <a:srgbClr val="0070C0"/>
                </a:solidFill>
                <a:latin typeface="Calibri"/>
                <a:ea typeface="Calibri"/>
                <a:cs typeface="Calibri"/>
              </a:rPr>
              <a:t>besoins de financement </a:t>
            </a:r>
            <a:r>
              <a:rPr lang="fr-FR" sz="1400" dirty="0">
                <a:solidFill>
                  <a:srgbClr val="0070C0"/>
                </a:solidFill>
                <a:latin typeface="Calibri"/>
                <a:ea typeface="Calibri"/>
                <a:cs typeface="Calibri"/>
              </a:rPr>
              <a:t>?                                                                                                            p 16</a:t>
            </a:r>
            <a:endParaRPr lang="fr-FR" sz="1400" b="1" dirty="0">
              <a:solidFill>
                <a:srgbClr val="136CB0"/>
              </a:solidFill>
              <a:latin typeface="Calibri"/>
              <a:ea typeface="Calibri"/>
              <a:cs typeface="Calibri"/>
            </a:endParaRPr>
          </a:p>
          <a:p>
            <a:pPr>
              <a:buFont typeface="Wingdings" panose="05000000000000000000" pitchFamily="2" charset="2"/>
              <a:buChar char="Ø"/>
            </a:pPr>
            <a:r>
              <a:rPr lang="fr-FR" sz="1400" dirty="0">
                <a:solidFill>
                  <a:srgbClr val="0070C0"/>
                </a:solidFill>
                <a:latin typeface="Calibri"/>
                <a:ea typeface="Calibri"/>
                <a:cs typeface="Calibri"/>
              </a:rPr>
              <a:t>Quels sont </a:t>
            </a:r>
            <a:r>
              <a:rPr lang="fr-FR" sz="1400" b="1" dirty="0">
                <a:solidFill>
                  <a:srgbClr val="0070C0"/>
                </a:solidFill>
                <a:latin typeface="Calibri"/>
                <a:ea typeface="Calibri"/>
                <a:cs typeface="Calibri"/>
              </a:rPr>
              <a:t>les indicateurs d'efficacité sociale </a:t>
            </a:r>
            <a:r>
              <a:rPr lang="fr-FR" sz="1400" dirty="0">
                <a:solidFill>
                  <a:srgbClr val="0070C0"/>
                </a:solidFill>
                <a:latin typeface="Calibri"/>
                <a:ea typeface="Calibri"/>
                <a:cs typeface="Calibri"/>
              </a:rPr>
              <a:t>qui matchent avec votre métier ?	</a:t>
            </a:r>
            <a:r>
              <a:rPr lang="fr-FR" sz="1600" dirty="0">
                <a:solidFill>
                  <a:srgbClr val="0070C0"/>
                </a:solidFill>
                <a:latin typeface="Calibri"/>
                <a:ea typeface="Calibri"/>
                <a:cs typeface="Calibri"/>
              </a:rPr>
              <a:t>	               </a:t>
            </a:r>
            <a:r>
              <a:rPr lang="fr-FR" sz="1400" dirty="0">
                <a:solidFill>
                  <a:srgbClr val="0070C0"/>
                </a:solidFill>
                <a:latin typeface="Calibri"/>
                <a:ea typeface="Calibri"/>
                <a:cs typeface="Calibri"/>
              </a:rPr>
              <a:t>p 18</a:t>
            </a:r>
            <a:r>
              <a:rPr lang="fr-FR" sz="1600" dirty="0">
                <a:solidFill>
                  <a:srgbClr val="0070C0"/>
                </a:solidFill>
                <a:latin typeface="Calibri"/>
                <a:ea typeface="Calibri"/>
                <a:cs typeface="Calibri"/>
              </a:rPr>
              <a:t>	</a:t>
            </a:r>
            <a:r>
              <a:rPr lang="fr-FR" dirty="0">
                <a:solidFill>
                  <a:srgbClr val="0070C0"/>
                </a:solidFill>
                <a:latin typeface="Calibri"/>
                <a:ea typeface="Calibri"/>
                <a:cs typeface="Calibri"/>
              </a:rPr>
              <a:t>		                       			   </a:t>
            </a:r>
            <a:endParaRPr lang="fr-FR" b="1" dirty="0">
              <a:solidFill>
                <a:srgbClr val="136CB0"/>
              </a:solidFill>
              <a:latin typeface="Calibri"/>
              <a:ea typeface="Calibri"/>
              <a:cs typeface="Calibri"/>
            </a:endParaRPr>
          </a:p>
        </p:txBody>
      </p:sp>
      <p:cxnSp>
        <p:nvCxnSpPr>
          <p:cNvPr id="9" name="Connecteur droit 8"/>
          <p:cNvCxnSpPr/>
          <p:nvPr/>
        </p:nvCxnSpPr>
        <p:spPr>
          <a:xfrm>
            <a:off x="1264174" y="3896528"/>
            <a:ext cx="8648700" cy="0"/>
          </a:xfrm>
          <a:prstGeom prst="line">
            <a:avLst/>
          </a:prstGeom>
          <a:ln w="38100">
            <a:solidFill>
              <a:srgbClr val="FFD400"/>
            </a:solidFill>
          </a:ln>
        </p:spPr>
        <p:style>
          <a:lnRef idx="2">
            <a:schemeClr val="accent1"/>
          </a:lnRef>
          <a:fillRef idx="0">
            <a:schemeClr val="accent1"/>
          </a:fillRef>
          <a:effectRef idx="1">
            <a:schemeClr val="accent1"/>
          </a:effectRef>
          <a:fontRef idx="minor">
            <a:schemeClr val="tx1"/>
          </a:fontRef>
        </p:style>
      </p:cxnSp>
      <p:pic>
        <p:nvPicPr>
          <p:cNvPr id="3" name="Image 2" descr="Une image contenant texte, Police, logo, Graphique&#10;&#10;Description générée automatiquement"/>
          <p:cNvPicPr>
            <a:picLocks noChangeAspect="1"/>
          </p:cNvPicPr>
          <p:nvPr/>
        </p:nvPicPr>
        <p:blipFill>
          <a:blip r:embed="rId3" cstate="print"/>
          <a:srcRect/>
          <a:stretch>
            <a:fillRect/>
          </a:stretch>
        </p:blipFill>
        <p:spPr>
          <a:xfrm>
            <a:off x="245806" y="185505"/>
            <a:ext cx="1769807" cy="607622"/>
          </a:xfrm>
          <a:prstGeom prst="rect">
            <a:avLst/>
          </a:prstGeom>
        </p:spPr>
      </p:pic>
      <p:pic>
        <p:nvPicPr>
          <p:cNvPr id="7" name="Image 6" descr="Une image contenant symbole, logo, Police, texte&#10;&#10;Description générée automatiquement">
            <a:extLst>
              <a:ext uri="{FF2B5EF4-FFF2-40B4-BE49-F238E27FC236}">
                <a16:creationId xmlns:a16="http://schemas.microsoft.com/office/drawing/2014/main" id="{0D9EA073-5FAA-EF14-F06F-D273E6D55B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1394" y="860547"/>
            <a:ext cx="1231375" cy="437180"/>
          </a:xfrm>
          <a:prstGeom prst="rect">
            <a:avLst/>
          </a:prstGeom>
        </p:spPr>
      </p:pic>
    </p:spTree>
    <p:extLst>
      <p:ext uri="{BB962C8B-B14F-4D97-AF65-F5344CB8AC3E}">
        <p14:creationId xmlns:p14="http://schemas.microsoft.com/office/powerpoint/2010/main" val="370556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a:extLst>
              <a:ext uri="{FF2B5EF4-FFF2-40B4-BE49-F238E27FC236}">
                <a16:creationId xmlns:a16="http://schemas.microsoft.com/office/drawing/2014/main" id="{BB9F3FCD-916D-6BC9-418D-CAC2D6D4ACD7}"/>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5980" r="5980"/>
          <a:stretch/>
        </p:blipFill>
        <p:spPr bwMode="auto">
          <a:xfrm>
            <a:off x="4333447" y="1166569"/>
            <a:ext cx="3643765" cy="2759195"/>
          </a:xfrm>
          <a:prstGeom prst="round2SameRect">
            <a:avLst>
              <a:gd name="adj1" fmla="val 10759"/>
              <a:gd name="adj2" fmla="val 9552"/>
            </a:avLst>
          </a:prstGeom>
          <a:ln>
            <a:solidFill>
              <a:schemeClr val="bg1">
                <a:lumMod val="85000"/>
              </a:schemeClr>
            </a:solidFill>
          </a:ln>
          <a:effectLst/>
          <a:scene3d>
            <a:camera prst="orthographicFront"/>
            <a:lightRig rig="contrasting" dir="t">
              <a:rot lat="0" lon="0" rev="4200000"/>
            </a:lightRig>
          </a:scene3d>
          <a:sp3d prstMaterial="plastic">
            <a:contourClr>
              <a:srgbClr val="969696"/>
            </a:contourClr>
          </a:sp3d>
        </p:spPr>
      </p:pic>
      <p:sp>
        <p:nvSpPr>
          <p:cNvPr id="15" name="ZoneTexte 14"/>
          <p:cNvSpPr txBox="1"/>
          <p:nvPr/>
        </p:nvSpPr>
        <p:spPr>
          <a:xfrm>
            <a:off x="386882" y="4039305"/>
            <a:ext cx="11390936" cy="2277675"/>
          </a:xfrm>
          <a:prstGeom prst="rect">
            <a:avLst/>
          </a:prstGeom>
          <a:noFill/>
          <a:ln>
            <a:solidFill>
              <a:srgbClr val="FFC000"/>
            </a:solidFill>
          </a:ln>
        </p:spPr>
        <p:txBody>
          <a:bodyPr wrap="square">
            <a:sp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Les Centres regroupent de nombreux services, initiatives et ressources </a:t>
            </a:r>
            <a:r>
              <a:rPr kumimoji="0" lang="fr-FR" sz="1400" b="1" i="0" u="none" strike="noStrike" kern="1200" cap="none" spc="0" normalizeH="0" baseline="0" noProof="0" dirty="0">
                <a:ln>
                  <a:noFill/>
                </a:ln>
                <a:solidFill>
                  <a:srgbClr val="136CB0"/>
                </a:solidFill>
                <a:effectLst/>
                <a:uLnTx/>
                <a:uFillTx/>
                <a:latin typeface="Calibri" panose="020F0502020204030204" pitchFamily="34" charset="0"/>
                <a:ea typeface="Calibri" panose="020F0502020204030204" pitchFamily="34" charset="0"/>
                <a:cs typeface="Times New Roman" panose="02020603050405020304" pitchFamily="18" charset="0"/>
              </a:rPr>
              <a:t>pour lutter contre la précarité et proposer une plateforme d’accueil et d’orientation sociale et médicale. Les points d’entrée en contact avec la personne sont multiples, sans distinction de ses origines</a:t>
            </a:r>
            <a:r>
              <a:rPr kumimoji="0" lang="fr-FR" sz="1400" b="1" i="0" u="none" strike="noStrike" kern="1200" cap="none" spc="0" normalizeH="0" baseline="0" noProof="0" dirty="0">
                <a:ln>
                  <a:noFill/>
                </a:ln>
                <a:solidFill>
                  <a:srgbClr val="0A4644"/>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fr-F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1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Notre organisation fonctionne </a:t>
            </a:r>
            <a:r>
              <a:rPr kumimoji="0" lang="fr-F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dans </a:t>
            </a:r>
            <a:r>
              <a:rPr kumimoji="0" lang="fr-FR" sz="1400" b="1" i="0" u="none" strike="noStrike" kern="1200" cap="none" spc="0" normalizeH="0" baseline="0" noProof="0" dirty="0">
                <a:ln>
                  <a:noFill/>
                </a:ln>
                <a:solidFill>
                  <a:srgbClr val="136CB0"/>
                </a:solidFill>
                <a:effectLst/>
                <a:uLnTx/>
                <a:uFillTx/>
                <a:latin typeface="Calibri" panose="020F0502020204030204" pitchFamily="34" charset="0"/>
                <a:ea typeface="Calibri" panose="020F0502020204030204" pitchFamily="34" charset="0"/>
                <a:cs typeface="Calibri" panose="020F0502020204030204" pitchFamily="34" charset="0"/>
              </a:rPr>
              <a:t>l’interaction et de façon intergénérationnelle entre bénéficiaires, bénévoles et responsables. </a:t>
            </a:r>
            <a:endParaRPr kumimoji="0" lang="fr-FR" sz="1400" b="0" i="0" u="none" strike="noStrike" kern="1200" cap="none" spc="0" normalizeH="0" baseline="0" noProof="0" dirty="0">
              <a:ln>
                <a:noFill/>
              </a:ln>
              <a:solidFill>
                <a:srgbClr val="136CB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10000"/>
              </a:lnSpc>
              <a:spcBef>
                <a:spcPts val="0"/>
              </a:spcBef>
              <a:spcAft>
                <a:spcPts val="0"/>
              </a:spcAft>
              <a:buClrTx/>
              <a:buSzTx/>
              <a:buFontTx/>
              <a:buNone/>
              <a:tabLst/>
              <a:defRPr/>
            </a:pPr>
            <a:endParaRPr kumimoji="0" lang="fr-FR" sz="1400" b="1" i="0" u="none" strike="noStrike" kern="1200" cap="none" spc="0" normalizeH="0" baseline="0" noProof="0" dirty="0">
              <a:ln>
                <a:noFill/>
              </a:ln>
              <a:solidFill>
                <a:srgbClr val="0A4644"/>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1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136CB0"/>
                </a:solidFill>
                <a:effectLst/>
                <a:uLnTx/>
                <a:uFillTx/>
                <a:latin typeface="Calibri" panose="020F0502020204030204" pitchFamily="34" charset="0"/>
                <a:ea typeface="Calibri" panose="020F0502020204030204" pitchFamily="34" charset="0"/>
                <a:cs typeface="Times New Roman" panose="02020603050405020304" pitchFamily="18" charset="0"/>
              </a:rPr>
              <a:t>Ecouter, apprendre, dialoguer, soigner, orienter sont les fondamentaux indispensables de notre démarche auprès de ces personnes </a:t>
            </a:r>
            <a:endParaRPr kumimoji="0" lang="fr-FR" sz="1400" b="0" i="0" u="none" strike="noStrike" kern="1200" cap="none" spc="0" normalizeH="0" baseline="0" noProof="0" dirty="0">
              <a:ln>
                <a:noFill/>
              </a:ln>
              <a:solidFill>
                <a:srgbClr val="136CB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1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Cette </a:t>
            </a:r>
            <a:r>
              <a:rPr kumimoji="0" lang="fr-FR" sz="1400" b="1" i="0" u="none" strike="noStrike" kern="1200" cap="none" spc="0" normalizeH="0" baseline="0" noProof="0" dirty="0">
                <a:ln>
                  <a:noFill/>
                </a:ln>
                <a:solidFill>
                  <a:srgbClr val="136CB0"/>
                </a:solidFill>
                <a:effectLst/>
                <a:uLnTx/>
                <a:uFillTx/>
                <a:latin typeface="Calibri" panose="020F0502020204030204" pitchFamily="34" charset="0"/>
                <a:ea typeface="Calibri" panose="020F0502020204030204" pitchFamily="34" charset="0"/>
                <a:cs typeface="Times New Roman" panose="02020603050405020304" pitchFamily="18" charset="0"/>
              </a:rPr>
              <a:t>orientation</a:t>
            </a:r>
            <a:r>
              <a:rPr kumimoji="0" lang="fr-FR" sz="1400" b="0" i="0" u="none" strike="noStrike" kern="1200" cap="none" spc="0" normalizeH="0" baseline="0" noProof="0" dirty="0">
                <a:ln>
                  <a:noFill/>
                </a:ln>
                <a:solidFill>
                  <a:srgbClr val="136CB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fr-F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passe par </a:t>
            </a:r>
            <a:r>
              <a:rPr kumimoji="0" lang="fr-FR" sz="1400" b="1" i="0" u="none" strike="noStrike" kern="1200" cap="none" spc="0" normalizeH="0" baseline="0" noProof="0" dirty="0">
                <a:ln>
                  <a:noFill/>
                </a:ln>
                <a:solidFill>
                  <a:srgbClr val="136CB0"/>
                </a:solidFill>
                <a:effectLst/>
                <a:uLnTx/>
                <a:uFillTx/>
                <a:latin typeface="Calibri" panose="020F0502020204030204" pitchFamily="34" charset="0"/>
                <a:ea typeface="Calibri" panose="020F0502020204030204" pitchFamily="34" charset="0"/>
                <a:cs typeface="Times New Roman" panose="02020603050405020304" pitchFamily="18" charset="0"/>
              </a:rPr>
              <a:t>du temps dédié et un parcours social </a:t>
            </a:r>
            <a:r>
              <a:rPr kumimoji="0" lang="fr-F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en vue d’un accompagnement adapté de ces personnes.</a:t>
            </a:r>
          </a:p>
          <a:p>
            <a:pPr marL="0" marR="0" lvl="0" indent="0" algn="ctr" defTabSz="914400" rtl="0" eaLnBrk="1" fontAlgn="auto" latinLnBrk="0" hangingPunct="1">
              <a:lnSpc>
                <a:spcPct val="11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1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Cette approche transversale et inclusive est permise par la complémentarité de nos compétences et les partenariats tissés ou à venir.  </a:t>
            </a:r>
          </a:p>
          <a:p>
            <a:pPr marL="0" marR="0" lvl="0" indent="0" algn="ctr" defTabSz="914400" rtl="0" eaLnBrk="1" fontAlgn="auto" latinLnBrk="0" hangingPunct="1">
              <a:lnSpc>
                <a:spcPct val="110000"/>
              </a:lnSpc>
              <a:spcBef>
                <a:spcPts val="0"/>
              </a:spcBef>
              <a:spcAft>
                <a:spcPts val="0"/>
              </a:spcAft>
              <a:buClrTx/>
              <a:buSzTx/>
              <a:buFontTx/>
              <a:buNone/>
              <a:tabLst/>
              <a:defRPr/>
            </a:pPr>
            <a:r>
              <a:rPr kumimoji="0" lang="fr-FR" sz="1700" b="1" i="0" u="none" strike="noStrike" kern="1200" cap="none" spc="0" normalizeH="0" baseline="0" noProof="0" dirty="0">
                <a:ln>
                  <a:noFill/>
                </a:ln>
                <a:solidFill>
                  <a:srgbClr val="136CB0"/>
                </a:solidFill>
                <a:effectLst/>
                <a:uLnTx/>
                <a:uFillTx/>
                <a:latin typeface="Calibri" panose="020F0502020204030204" pitchFamily="34" charset="0"/>
                <a:ea typeface="Calibri" panose="020F0502020204030204" pitchFamily="34" charset="0"/>
                <a:cs typeface="Calibri" panose="020F0502020204030204" pitchFamily="34" charset="0"/>
              </a:rPr>
              <a:t>Cet écosystème </a:t>
            </a:r>
            <a:r>
              <a:rPr kumimoji="0" lang="fr-FR" sz="1700" b="1" i="0" u="none" strike="noStrike" kern="1200" cap="none" spc="0" normalizeH="0" baseline="0" noProof="0" dirty="0" err="1">
                <a:ln>
                  <a:noFill/>
                </a:ln>
                <a:solidFill>
                  <a:srgbClr val="136CB0"/>
                </a:solidFill>
                <a:effectLst/>
                <a:uLnTx/>
                <a:uFillTx/>
                <a:latin typeface="Calibri" panose="020F0502020204030204" pitchFamily="34" charset="0"/>
                <a:ea typeface="Calibri" panose="020F0502020204030204" pitchFamily="34" charset="0"/>
                <a:cs typeface="Calibri" panose="020F0502020204030204" pitchFamily="34" charset="0"/>
              </a:rPr>
              <a:t>multi-services</a:t>
            </a:r>
            <a:r>
              <a:rPr kumimoji="0" lang="fr-FR" sz="1700" b="1" i="0" u="none" strike="noStrike" kern="1200" cap="none" spc="0" normalizeH="0" baseline="0" noProof="0" dirty="0">
                <a:ln>
                  <a:noFill/>
                </a:ln>
                <a:solidFill>
                  <a:srgbClr val="136CB0"/>
                </a:solidFill>
                <a:effectLst/>
                <a:uLnTx/>
                <a:uFillTx/>
                <a:latin typeface="Calibri" panose="020F0502020204030204" pitchFamily="34" charset="0"/>
                <a:ea typeface="Calibri" panose="020F0502020204030204" pitchFamily="34" charset="0"/>
                <a:cs typeface="Calibri" panose="020F0502020204030204" pitchFamily="34" charset="0"/>
              </a:rPr>
              <a:t> est unique en France et innovant.</a:t>
            </a:r>
            <a:endParaRPr kumimoji="0" lang="fr-FR" sz="1700" b="1" i="0" u="none" strike="noStrike" kern="1200" cap="none" spc="0" normalizeH="0" baseline="0" noProof="0" dirty="0">
              <a:ln>
                <a:noFill/>
              </a:ln>
              <a:solidFill>
                <a:srgbClr val="136CB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1" name="ZoneTexte 10"/>
          <p:cNvSpPr txBox="1"/>
          <p:nvPr/>
        </p:nvSpPr>
        <p:spPr>
          <a:xfrm>
            <a:off x="2117415" y="285597"/>
            <a:ext cx="9080500" cy="487118"/>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136CB0"/>
                </a:solidFill>
                <a:effectLst/>
                <a:uLnTx/>
                <a:uFillTx/>
                <a:latin typeface="Calibri"/>
                <a:ea typeface="Calibri" panose="020F0502020204030204" pitchFamily="34" charset="0"/>
                <a:cs typeface="Times New Roman"/>
              </a:rPr>
              <a:t>Le</a:t>
            </a:r>
          </a:p>
        </p:txBody>
      </p:sp>
      <p:sp>
        <p:nvSpPr>
          <p:cNvPr id="33" name="Rectangle : coins arrondis 32"/>
          <p:cNvSpPr/>
          <p:nvPr/>
        </p:nvSpPr>
        <p:spPr>
          <a:xfrm>
            <a:off x="2613598" y="281221"/>
            <a:ext cx="5006797" cy="501514"/>
          </a:xfrm>
          <a:prstGeom prst="roundRect">
            <a:avLst>
              <a:gd name="adj" fmla="val 50000"/>
            </a:avLst>
          </a:prstGeom>
          <a:solidFill>
            <a:srgbClr val="FFD4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rPr>
              <a:t>Parcours de la personne accueillie </a:t>
            </a:r>
            <a:endParaRPr kumimoji="0" lang="fr-FR"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p:txBody>
      </p:sp>
      <p:grpSp>
        <p:nvGrpSpPr>
          <p:cNvPr id="4" name="Groupe 47"/>
          <p:cNvGrpSpPr/>
          <p:nvPr/>
        </p:nvGrpSpPr>
        <p:grpSpPr>
          <a:xfrm>
            <a:off x="420725" y="1121966"/>
            <a:ext cx="3643765" cy="2997021"/>
            <a:chOff x="716046" y="3018458"/>
            <a:chExt cx="3073233" cy="2667152"/>
          </a:xfrm>
        </p:grpSpPr>
        <p:pic>
          <p:nvPicPr>
            <p:cNvPr id="49" name="Picture 2"/>
            <p:cNvPicPr>
              <a:picLocks noChangeAspect="1" noChangeArrowheads="1"/>
            </p:cNvPicPr>
            <p:nvPr/>
          </p:nvPicPr>
          <p:blipFill>
            <a:blip r:embed="rId5" cstate="print"/>
            <a:srcRect l="14718" r="14718"/>
            <a:stretch/>
          </p:blipFill>
          <p:spPr bwMode="auto">
            <a:xfrm>
              <a:off x="716046" y="3018458"/>
              <a:ext cx="3073233" cy="2455505"/>
            </a:xfrm>
            <a:prstGeom prst="round2SameRect">
              <a:avLst>
                <a:gd name="adj1" fmla="val 10759"/>
                <a:gd name="adj2" fmla="val 9552"/>
              </a:avLst>
            </a:prstGeom>
            <a:ln>
              <a:solidFill>
                <a:schemeClr val="bg1">
                  <a:lumMod val="85000"/>
                </a:schemeClr>
              </a:solidFill>
            </a:ln>
            <a:effectLst/>
            <a:scene3d>
              <a:camera prst="orthographicFront"/>
              <a:lightRig rig="contrasting" dir="t">
                <a:rot lat="0" lon="0" rev="4200000"/>
              </a:lightRig>
            </a:scene3d>
            <a:sp3d prstMaterial="plastic">
              <a:contourClr>
                <a:srgbClr val="969696"/>
              </a:contourClr>
            </a:sp3d>
          </p:spPr>
        </p:pic>
        <p:sp>
          <p:nvSpPr>
            <p:cNvPr id="50" name="ZoneTexte 49"/>
            <p:cNvSpPr txBox="1"/>
            <p:nvPr/>
          </p:nvSpPr>
          <p:spPr>
            <a:xfrm>
              <a:off x="773691" y="3116034"/>
              <a:ext cx="2939718" cy="493422"/>
            </a:xfrm>
            <a:prstGeom prst="rect">
              <a:avLst/>
            </a:prstGeom>
            <a:noFill/>
          </p:spPr>
          <p:txBody>
            <a:bodyPr wrap="square">
              <a:sp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Faire des actes de la vie quotidienne </a:t>
              </a:r>
            </a:p>
            <a:p>
              <a:pPr marL="0" marR="0" lvl="0" indent="0" algn="ctr" defTabSz="914400" rtl="0" eaLnBrk="1" fontAlgn="auto" latinLnBrk="0" hangingPunct="1">
                <a:lnSpc>
                  <a:spcPct val="11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et être intégré </a:t>
              </a:r>
              <a:endParaRPr kumimoji="0" lang="fr-FR" sz="14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51" name="ZoneTexte 50"/>
            <p:cNvSpPr txBox="1"/>
            <p:nvPr/>
          </p:nvSpPr>
          <p:spPr>
            <a:xfrm>
              <a:off x="946332" y="3595345"/>
              <a:ext cx="2682876" cy="2090265"/>
            </a:xfrm>
            <a:prstGeom prst="rect">
              <a:avLst/>
            </a:prstGeom>
            <a:noFill/>
          </p:spPr>
          <p:txBody>
            <a:bodyPr wrap="square">
              <a:spAutoFit/>
            </a:bodyPr>
            <a:lstStyle/>
            <a:p>
              <a:pPr marL="285750" marR="0" lvl="0" indent="-285750" algn="l" defTabSz="914400" rtl="0" eaLnBrk="1" fontAlgn="auto" latinLnBrk="0" hangingPunct="1">
                <a:lnSpc>
                  <a:spcPct val="110000"/>
                </a:lnSpc>
                <a:spcBef>
                  <a:spcPts val="0"/>
                </a:spcBef>
                <a:spcAft>
                  <a:spcPts val="0"/>
                </a:spcAft>
                <a:buClrTx/>
                <a:buSzTx/>
                <a:buFont typeface="Wingdings" panose="05000000000000000000" pitchFamily="2" charset="2"/>
                <a:buChar char="ü"/>
                <a:tabLst/>
                <a:defRPr/>
              </a:pPr>
              <a:r>
                <a:rPr kumimoji="0" lang="fr-FR" sz="12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Café Sourire, </a:t>
              </a:r>
            </a:p>
            <a:p>
              <a:pPr marL="285750" marR="0" lvl="0" indent="-285750" algn="l" defTabSz="914400" rtl="0" eaLnBrk="1" fontAlgn="auto" latinLnBrk="0" hangingPunct="1">
                <a:lnSpc>
                  <a:spcPct val="110000"/>
                </a:lnSpc>
                <a:spcBef>
                  <a:spcPts val="0"/>
                </a:spcBef>
                <a:spcAft>
                  <a:spcPts val="0"/>
                </a:spcAft>
                <a:buClrTx/>
                <a:buSzTx/>
                <a:buFont typeface="Wingdings" panose="05000000000000000000" pitchFamily="2" charset="2"/>
                <a:buChar char="ü"/>
                <a:tabLst/>
                <a:defRPr/>
              </a:pPr>
              <a:r>
                <a:rPr kumimoji="0" lang="fr-FR" sz="12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Douches, coiffure </a:t>
              </a:r>
            </a:p>
            <a:p>
              <a:pPr marL="285750" marR="0" lvl="0" indent="-285750" algn="l" defTabSz="914400" rtl="0" eaLnBrk="1" fontAlgn="auto" latinLnBrk="0" hangingPunct="1">
                <a:lnSpc>
                  <a:spcPct val="110000"/>
                </a:lnSpc>
                <a:spcBef>
                  <a:spcPts val="0"/>
                </a:spcBef>
                <a:spcAft>
                  <a:spcPts val="0"/>
                </a:spcAft>
                <a:buClrTx/>
                <a:buSzTx/>
                <a:buFont typeface="Wingdings" panose="05000000000000000000" pitchFamily="2" charset="2"/>
                <a:buChar char="ü"/>
                <a:tabLst/>
                <a:defRPr/>
              </a:pPr>
              <a:r>
                <a:rPr kumimoji="0" lang="fr-FR" sz="12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Laverie</a:t>
              </a:r>
            </a:p>
            <a:p>
              <a:pPr marL="285750" marR="0" lvl="0" indent="-285750" algn="l" defTabSz="914400" rtl="0" eaLnBrk="1" fontAlgn="auto" latinLnBrk="0" hangingPunct="1">
                <a:lnSpc>
                  <a:spcPct val="110000"/>
                </a:lnSpc>
                <a:spcBef>
                  <a:spcPts val="0"/>
                </a:spcBef>
                <a:spcAft>
                  <a:spcPts val="0"/>
                </a:spcAft>
                <a:buClrTx/>
                <a:buSzTx/>
                <a:buFont typeface="Wingdings" panose="05000000000000000000" pitchFamily="2" charset="2"/>
                <a:buChar char="ü"/>
                <a:tabLst/>
                <a:defRPr/>
              </a:pPr>
              <a:r>
                <a:rPr kumimoji="0" lang="fr-FR" sz="12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Vestiaire</a:t>
              </a:r>
            </a:p>
            <a:p>
              <a:pPr marL="285750" marR="0" lvl="0" indent="-285750" algn="l" defTabSz="914400" rtl="0" eaLnBrk="1" fontAlgn="auto" latinLnBrk="0" hangingPunct="1">
                <a:lnSpc>
                  <a:spcPct val="110000"/>
                </a:lnSpc>
                <a:spcBef>
                  <a:spcPts val="0"/>
                </a:spcBef>
                <a:spcAft>
                  <a:spcPts val="0"/>
                </a:spcAft>
                <a:buClrTx/>
                <a:buSzTx/>
                <a:buFont typeface="Wingdings" panose="05000000000000000000" pitchFamily="2" charset="2"/>
                <a:buChar char="ü"/>
                <a:tabLst/>
                <a:defRPr/>
              </a:pPr>
              <a:r>
                <a:rPr kumimoji="0" lang="fr-FR" sz="12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Bagagerie</a:t>
              </a:r>
            </a:p>
            <a:p>
              <a:pPr marL="285750" marR="0" lvl="0" indent="-285750" algn="l" defTabSz="914400" rtl="0" eaLnBrk="1" fontAlgn="auto" latinLnBrk="0" hangingPunct="1">
                <a:lnSpc>
                  <a:spcPct val="110000"/>
                </a:lnSpc>
                <a:spcBef>
                  <a:spcPts val="0"/>
                </a:spcBef>
                <a:spcAft>
                  <a:spcPts val="0"/>
                </a:spcAft>
                <a:buClrTx/>
                <a:buSzTx/>
                <a:buFont typeface="Wingdings" panose="05000000000000000000" pitchFamily="2" charset="2"/>
                <a:buChar char="ü"/>
                <a:tabLst/>
                <a:defRPr/>
              </a:pPr>
              <a:r>
                <a:rPr kumimoji="0" lang="fr-FR" sz="12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Domiciliation postale </a:t>
              </a:r>
            </a:p>
            <a:p>
              <a:pPr marL="285750" marR="0" lvl="0" indent="-285750" algn="l" defTabSz="914400" rtl="0" eaLnBrk="1" fontAlgn="auto" latinLnBrk="0" hangingPunct="1">
                <a:lnSpc>
                  <a:spcPct val="110000"/>
                </a:lnSpc>
                <a:spcBef>
                  <a:spcPts val="0"/>
                </a:spcBef>
                <a:spcAft>
                  <a:spcPts val="0"/>
                </a:spcAft>
                <a:buClrTx/>
                <a:buSzTx/>
                <a:buFont typeface="Wingdings" panose="05000000000000000000" pitchFamily="2" charset="2"/>
                <a:buChar char="ü"/>
                <a:tabLst/>
                <a:defRPr/>
              </a:pPr>
              <a:r>
                <a:rPr kumimoji="0" lang="fr-FR" sz="12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Internet, démarches administratives</a:t>
              </a:r>
            </a:p>
            <a:p>
              <a:pPr marL="285750" marR="0" lvl="0" indent="-285750" algn="l" defTabSz="914400" rtl="0" eaLnBrk="1" fontAlgn="auto" latinLnBrk="0" hangingPunct="1">
                <a:lnSpc>
                  <a:spcPct val="110000"/>
                </a:lnSpc>
                <a:spcBef>
                  <a:spcPts val="0"/>
                </a:spcBef>
                <a:spcAft>
                  <a:spcPts val="0"/>
                </a:spcAft>
                <a:buClrTx/>
                <a:buSzTx/>
                <a:buFont typeface="Wingdings" panose="05000000000000000000" pitchFamily="2" charset="2"/>
                <a:buChar char="ü"/>
                <a:tabLst/>
                <a:defRPr/>
              </a:pPr>
              <a:r>
                <a:rPr kumimoji="0" lang="fr-FR" sz="12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Activités de sociabilisation (jeux…)</a:t>
              </a:r>
            </a:p>
            <a:p>
              <a:pPr marL="285750" marR="0" lvl="0" indent="-285750" algn="l" defTabSz="914400" rtl="0" eaLnBrk="1" fontAlgn="auto" latinLnBrk="0" hangingPunct="1">
                <a:lnSpc>
                  <a:spcPct val="110000"/>
                </a:lnSpc>
                <a:spcBef>
                  <a:spcPts val="0"/>
                </a:spcBef>
                <a:spcAft>
                  <a:spcPts val="0"/>
                </a:spcAft>
                <a:buClrTx/>
                <a:buSzTx/>
                <a:buFont typeface="Wingdings" panose="05000000000000000000" pitchFamily="2" charset="2"/>
                <a:buChar char="ü"/>
                <a:tabLst/>
                <a:defRPr/>
              </a:pPr>
              <a:r>
                <a:rPr lang="fr-FR" sz="1200" b="1" dirty="0">
                  <a:solidFill>
                    <a:prstClr val="white"/>
                  </a:solidFill>
                  <a:latin typeface="Calibri" panose="020F0502020204030204" pitchFamily="34" charset="0"/>
                  <a:ea typeface="Calibri" panose="020F0502020204030204" pitchFamily="34" charset="0"/>
                  <a:cs typeface="Calibri" panose="020F0502020204030204" pitchFamily="34" charset="0"/>
                </a:rPr>
                <a:t>Cours de français</a:t>
              </a:r>
            </a:p>
            <a:p>
              <a:pPr marL="285750" marR="0" lvl="0" indent="-285750" algn="l" defTabSz="914400" rtl="0" eaLnBrk="1" fontAlgn="auto" latinLnBrk="0" hangingPunct="1">
                <a:lnSpc>
                  <a:spcPct val="110000"/>
                </a:lnSpc>
                <a:spcBef>
                  <a:spcPts val="0"/>
                </a:spcBef>
                <a:spcAft>
                  <a:spcPts val="0"/>
                </a:spcAft>
                <a:buClrTx/>
                <a:buSzTx/>
                <a:buFont typeface="Wingdings" panose="05000000000000000000" pitchFamily="2" charset="2"/>
                <a:buChar char="ü"/>
                <a:tabLst/>
                <a:defRPr/>
              </a:pPr>
              <a:r>
                <a:rPr lang="fr-FR" sz="1200" b="1" dirty="0">
                  <a:solidFill>
                    <a:prstClr val="white"/>
                  </a:solidFill>
                  <a:latin typeface="Calibri" panose="020F0502020204030204" pitchFamily="34" charset="0"/>
                  <a:ea typeface="Calibri" panose="020F0502020204030204" pitchFamily="34" charset="0"/>
                  <a:cs typeface="Calibri" panose="020F0502020204030204" pitchFamily="34" charset="0"/>
                </a:rPr>
                <a:t>Ateliers lecture, théâtre, peinture</a:t>
              </a:r>
              <a:endParaRPr kumimoji="0" lang="fr-FR" sz="12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1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5" name="Groupe 51"/>
          <p:cNvGrpSpPr/>
          <p:nvPr/>
        </p:nvGrpSpPr>
        <p:grpSpPr>
          <a:xfrm>
            <a:off x="-3118002" y="171733"/>
            <a:ext cx="3183147" cy="7262740"/>
            <a:chOff x="911211" y="2245379"/>
            <a:chExt cx="2684738" cy="6245598"/>
          </a:xfrm>
        </p:grpSpPr>
        <p:sp>
          <p:nvSpPr>
            <p:cNvPr id="54" name="ZoneTexte 53"/>
            <p:cNvSpPr txBox="1"/>
            <p:nvPr/>
          </p:nvSpPr>
          <p:spPr>
            <a:xfrm>
              <a:off x="955729" y="2245379"/>
              <a:ext cx="2640220" cy="476797"/>
            </a:xfrm>
            <a:prstGeom prst="rect">
              <a:avLst/>
            </a:prstGeom>
            <a:noFill/>
          </p:spPr>
          <p:txBody>
            <a:bodyPr wrap="square">
              <a:sp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Être accueilli pour des besoins plus complexes</a:t>
              </a:r>
              <a:endParaRPr kumimoji="0" lang="fr-FR" sz="14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55" name="ZoneTexte 54"/>
            <p:cNvSpPr txBox="1"/>
            <p:nvPr/>
          </p:nvSpPr>
          <p:spPr>
            <a:xfrm>
              <a:off x="911211" y="6995189"/>
              <a:ext cx="2682876" cy="1495788"/>
            </a:xfrm>
            <a:prstGeom prst="rect">
              <a:avLst/>
            </a:prstGeom>
            <a:noFill/>
          </p:spPr>
          <p:txBody>
            <a:bodyPr wrap="square">
              <a:spAutoFit/>
            </a:bodyPr>
            <a:lstStyle/>
            <a:p>
              <a:pPr marL="285750" marR="0" lvl="0" indent="-285750" algn="l" defTabSz="914400" rtl="0" eaLnBrk="1" fontAlgn="auto" latinLnBrk="0" hangingPunct="1">
                <a:lnSpc>
                  <a:spcPct val="110000"/>
                </a:lnSpc>
                <a:spcBef>
                  <a:spcPts val="0"/>
                </a:spcBef>
                <a:spcAft>
                  <a:spcPts val="0"/>
                </a:spcAft>
                <a:buClrTx/>
                <a:buSzTx/>
                <a:buFont typeface="Wingdings" panose="05000000000000000000" pitchFamily="2" charset="2"/>
                <a:buChar char="ü"/>
                <a:tabLst/>
                <a:defRPr/>
              </a:pPr>
              <a:r>
                <a:rPr kumimoji="0" lang="fr-FR" sz="12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Cours de français</a:t>
              </a:r>
            </a:p>
            <a:p>
              <a:pPr marL="285750" marR="0" lvl="0" indent="-285750" algn="l" defTabSz="914400" rtl="0" eaLnBrk="1" fontAlgn="auto" latinLnBrk="0" hangingPunct="1">
                <a:lnSpc>
                  <a:spcPct val="110000"/>
                </a:lnSpc>
                <a:spcBef>
                  <a:spcPts val="0"/>
                </a:spcBef>
                <a:spcAft>
                  <a:spcPts val="0"/>
                </a:spcAft>
                <a:buClrTx/>
                <a:buSzTx/>
                <a:buFont typeface="Wingdings" panose="05000000000000000000" pitchFamily="2" charset="2"/>
                <a:buChar char="ü"/>
                <a:tabLst/>
                <a:defRPr/>
              </a:pPr>
              <a:endParaRPr kumimoji="0" lang="fr-FR" sz="12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10000"/>
                </a:lnSpc>
                <a:spcBef>
                  <a:spcPts val="0"/>
                </a:spcBef>
                <a:spcAft>
                  <a:spcPts val="0"/>
                </a:spcAft>
                <a:buClrTx/>
                <a:buSzTx/>
                <a:buFont typeface="Wingdings" panose="05000000000000000000" pitchFamily="2" charset="2"/>
                <a:buChar char="ü"/>
                <a:tabLst/>
                <a:defRPr/>
              </a:pPr>
              <a:r>
                <a:rPr kumimoji="0" lang="fr-FR" sz="12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Opérés par </a:t>
              </a:r>
              <a:r>
                <a:rPr kumimoji="0" lang="fr-FR" sz="12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le Centre Sainte Fleur de l’Ordre de Malte </a:t>
              </a:r>
              <a:r>
                <a:rPr kumimoji="0" lang="fr-FR" sz="12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  </a:t>
              </a:r>
            </a:p>
            <a:p>
              <a:pPr marL="742950" marR="0" lvl="1" indent="-285750" algn="l" defTabSz="914400" rtl="0" eaLnBrk="1" fontAlgn="auto" latinLnBrk="0" hangingPunct="1">
                <a:lnSpc>
                  <a:spcPct val="110000"/>
                </a:lnSpc>
                <a:spcBef>
                  <a:spcPts val="0"/>
                </a:spcBef>
                <a:spcAft>
                  <a:spcPts val="0"/>
                </a:spcAft>
                <a:buClrTx/>
                <a:buSzTx/>
                <a:buFont typeface="Wingdings" panose="05000000000000000000" pitchFamily="2" charset="2"/>
                <a:buChar char="Ø"/>
                <a:tabLst/>
                <a:defRPr/>
              </a:pPr>
              <a:r>
                <a:rPr kumimoji="0" lang="fr-FR" sz="12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soins infirmiers</a:t>
              </a:r>
            </a:p>
            <a:p>
              <a:pPr marL="742950" marR="0" lvl="1" indent="-285750" algn="l" defTabSz="914400" rtl="0" eaLnBrk="1" fontAlgn="auto" latinLnBrk="0" hangingPunct="1">
                <a:lnSpc>
                  <a:spcPct val="110000"/>
                </a:lnSpc>
                <a:spcBef>
                  <a:spcPts val="0"/>
                </a:spcBef>
                <a:spcAft>
                  <a:spcPts val="0"/>
                </a:spcAft>
                <a:buClrTx/>
                <a:buSzTx/>
                <a:buFont typeface="Wingdings" panose="05000000000000000000" pitchFamily="2" charset="2"/>
                <a:buChar char="Ø"/>
                <a:tabLst/>
                <a:defRPr/>
              </a:pPr>
              <a:r>
                <a:rPr kumimoji="0" lang="fr-FR" sz="12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consultation médecin avec ou sans couverture sociale</a:t>
              </a:r>
            </a:p>
            <a:p>
              <a:pPr marL="0" marR="0" lvl="0" indent="0" algn="ctr" defTabSz="914400" rtl="0" eaLnBrk="1" fontAlgn="auto" latinLnBrk="0" hangingPunct="1">
                <a:lnSpc>
                  <a:spcPct val="11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pSp>
      <p:pic>
        <p:nvPicPr>
          <p:cNvPr id="2" name="Image 1" descr="Une image contenant texte, Police, logo, Graphique&#10;&#10;Description générée automatiquement"/>
          <p:cNvPicPr>
            <a:picLocks noChangeAspect="1"/>
          </p:cNvPicPr>
          <p:nvPr/>
        </p:nvPicPr>
        <p:blipFill>
          <a:blip r:embed="rId6" cstate="print"/>
          <a:srcRect/>
          <a:stretch>
            <a:fillRect/>
          </a:stretch>
        </p:blipFill>
        <p:spPr>
          <a:xfrm>
            <a:off x="138229" y="0"/>
            <a:ext cx="1769807" cy="607622"/>
          </a:xfrm>
          <a:prstGeom prst="rect">
            <a:avLst/>
          </a:prstGeom>
        </p:spPr>
      </p:pic>
      <p:pic>
        <p:nvPicPr>
          <p:cNvPr id="7" name="Image 6"/>
          <p:cNvPicPr>
            <a:picLocks noChangeAspect="1"/>
          </p:cNvPicPr>
          <p:nvPr/>
        </p:nvPicPr>
        <p:blipFill>
          <a:blip r:embed="rId7" cstate="print"/>
          <a:srcRect/>
          <a:stretch>
            <a:fillRect/>
          </a:stretch>
        </p:blipFill>
        <p:spPr>
          <a:xfrm>
            <a:off x="8215138" y="1135059"/>
            <a:ext cx="3694496" cy="2786775"/>
          </a:xfrm>
          <a:prstGeom prst="rect">
            <a:avLst/>
          </a:prstGeom>
        </p:spPr>
      </p:pic>
      <p:sp>
        <p:nvSpPr>
          <p:cNvPr id="8" name="ZoneTexte 7"/>
          <p:cNvSpPr txBox="1"/>
          <p:nvPr/>
        </p:nvSpPr>
        <p:spPr>
          <a:xfrm>
            <a:off x="8292354" y="1328402"/>
            <a:ext cx="3485464" cy="566309"/>
          </a:xfrm>
          <a:prstGeom prst="rect">
            <a:avLst/>
          </a:prstGeom>
          <a:noFill/>
        </p:spPr>
        <p:txBody>
          <a:bodyPr wrap="square">
            <a:sp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Être aidé  pour des besoins </a:t>
            </a:r>
          </a:p>
          <a:p>
            <a:pPr marL="0" marR="0" lvl="0" indent="0" algn="ctr" defTabSz="914400" rtl="0" eaLnBrk="1" fontAlgn="auto" latinLnBrk="0" hangingPunct="1">
              <a:lnSpc>
                <a:spcPct val="11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matériels et pratiques</a:t>
            </a:r>
          </a:p>
        </p:txBody>
      </p:sp>
      <p:sp>
        <p:nvSpPr>
          <p:cNvPr id="10" name="ZoneTexte 9"/>
          <p:cNvSpPr txBox="1"/>
          <p:nvPr/>
        </p:nvSpPr>
        <p:spPr>
          <a:xfrm>
            <a:off x="8259626" y="2143063"/>
            <a:ext cx="3643766" cy="554447"/>
          </a:xfrm>
          <a:prstGeom prst="rect">
            <a:avLst/>
          </a:prstGeom>
          <a:noFill/>
        </p:spPr>
        <p:txBody>
          <a:bodyPr wrap="square">
            <a:sp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Être écouté pour </a:t>
            </a:r>
          </a:p>
          <a:p>
            <a:pPr marL="0" marR="0" lvl="0" indent="0" algn="ctr" defTabSz="914400" rtl="0" eaLnBrk="1" fontAlgn="auto" latinLnBrk="0" hangingPunct="1">
              <a:lnSpc>
                <a:spcPct val="11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de problèmes plus personnels </a:t>
            </a:r>
          </a:p>
        </p:txBody>
      </p:sp>
      <p:sp>
        <p:nvSpPr>
          <p:cNvPr id="12" name="ZoneTexte 11"/>
          <p:cNvSpPr txBox="1"/>
          <p:nvPr/>
        </p:nvSpPr>
        <p:spPr>
          <a:xfrm>
            <a:off x="8204960" y="2957006"/>
            <a:ext cx="3643766" cy="791435"/>
          </a:xfrm>
          <a:prstGeom prst="rect">
            <a:avLst/>
          </a:prstGeom>
          <a:noFill/>
        </p:spPr>
        <p:txBody>
          <a:bodyPr wrap="square">
            <a:sp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Être réorienté vers les institutions sociales compétentes publiques ou partenaires associatifs</a:t>
            </a:r>
          </a:p>
        </p:txBody>
      </p:sp>
      <p:sp>
        <p:nvSpPr>
          <p:cNvPr id="13" name="Espace réservé du numéro de diapositive 5"/>
          <p:cNvSpPr>
            <a:spLocks noGrp="1" noEditPoints="1"/>
          </p:cNvSpPr>
          <p:nvPr>
            <p:ph type="sldNum" sz="quarter" idx="12"/>
          </p:nvPr>
        </p:nvSpPr>
        <p:spPr>
          <a:xfrm>
            <a:off x="11385371" y="6492875"/>
            <a:ext cx="683339"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E01AB1-E080-4E8B-8E52-6DE010CD7F84}" type="slidenum">
              <a:rPr kumimoji="0" lang="fr-FR"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200" b="0" i="0" u="none" strike="noStrike" kern="1200" cap="none" spc="0" normalizeH="0" baseline="0" noProof="0">
              <a:ln>
                <a:noFill/>
              </a:ln>
              <a:solidFill>
                <a:prstClr val="black"/>
              </a:solidFill>
              <a:effectLst/>
              <a:uLnTx/>
              <a:uFillTx/>
              <a:latin typeface="Aptos"/>
              <a:ea typeface="+mn-ea"/>
              <a:cs typeface="+mn-cs"/>
            </a:endParaRPr>
          </a:p>
        </p:txBody>
      </p:sp>
      <p:cxnSp>
        <p:nvCxnSpPr>
          <p:cNvPr id="3" name="Connecteur droit 2"/>
          <p:cNvCxnSpPr/>
          <p:nvPr/>
        </p:nvCxnSpPr>
        <p:spPr>
          <a:xfrm>
            <a:off x="2015613" y="915163"/>
            <a:ext cx="8648700" cy="0"/>
          </a:xfrm>
          <a:prstGeom prst="line">
            <a:avLst/>
          </a:prstGeom>
          <a:ln w="38100">
            <a:solidFill>
              <a:srgbClr val="FFD400"/>
            </a:solidFill>
          </a:ln>
        </p:spPr>
        <p:style>
          <a:lnRef idx="2">
            <a:schemeClr val="accent1"/>
          </a:lnRef>
          <a:fillRef idx="0">
            <a:schemeClr val="accent1"/>
          </a:fillRef>
          <a:effectRef idx="1">
            <a:schemeClr val="accent1"/>
          </a:effectRef>
          <a:fontRef idx="minor">
            <a:schemeClr val="tx1"/>
          </a:fontRef>
        </p:style>
      </p:cxnSp>
      <p:sp>
        <p:nvSpPr>
          <p:cNvPr id="6" name="ZoneTexte 5">
            <a:extLst>
              <a:ext uri="{FF2B5EF4-FFF2-40B4-BE49-F238E27FC236}">
                <a16:creationId xmlns:a16="http://schemas.microsoft.com/office/drawing/2014/main" id="{CB91C3A6-A8D8-A649-4A65-4841D8BF691E}"/>
              </a:ext>
            </a:extLst>
          </p:cNvPr>
          <p:cNvSpPr txBox="1"/>
          <p:nvPr/>
        </p:nvSpPr>
        <p:spPr>
          <a:xfrm>
            <a:off x="4509105" y="1938274"/>
            <a:ext cx="3180940" cy="1536254"/>
          </a:xfrm>
          <a:prstGeom prst="rect">
            <a:avLst/>
          </a:prstGeom>
          <a:noFill/>
        </p:spPr>
        <p:txBody>
          <a:bodyPr wrap="square">
            <a:spAutoFit/>
          </a:bodyPr>
          <a:lstStyle/>
          <a:p>
            <a:pPr marL="285750" marR="0" lvl="0" indent="-285750" algn="l" defTabSz="914400" rtl="0" eaLnBrk="1" fontAlgn="auto" latinLnBrk="0" hangingPunct="1">
              <a:lnSpc>
                <a:spcPct val="110000"/>
              </a:lnSpc>
              <a:spcBef>
                <a:spcPts val="0"/>
              </a:spcBef>
              <a:spcAft>
                <a:spcPts val="0"/>
              </a:spcAft>
              <a:buClrTx/>
              <a:buSzTx/>
              <a:buFont typeface="Wingdings" panose="05000000000000000000" pitchFamily="2" charset="2"/>
              <a:buChar char="ü"/>
              <a:tabLst/>
              <a:defRPr/>
            </a:pPr>
            <a:endParaRPr kumimoji="0" lang="fr-FR" sz="1200" b="1" i="0" u="none" strike="noStrike" kern="1200" cap="none" spc="0" normalizeH="0" baseline="0" noProof="0" dirty="0">
              <a:ln>
                <a:noFill/>
              </a:ln>
              <a:solidFill>
                <a:srgbClr val="E2001A"/>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10000"/>
              </a:lnSpc>
              <a:spcBef>
                <a:spcPts val="0"/>
              </a:spcBef>
              <a:spcAft>
                <a:spcPts val="0"/>
              </a:spcAft>
              <a:buClrTx/>
              <a:buSzTx/>
              <a:buFont typeface="Wingdings" panose="05000000000000000000" pitchFamily="2" charset="2"/>
              <a:buChar char="ü"/>
              <a:tabLst/>
              <a:defRPr/>
            </a:pPr>
            <a:r>
              <a:rPr kumimoji="0" lang="fr-FR" sz="1200" b="1" i="0" u="none" strike="noStrike" kern="1200" cap="none" spc="0" normalizeH="0" baseline="0" noProof="0" dirty="0">
                <a:ln>
                  <a:noFill/>
                </a:ln>
                <a:solidFill>
                  <a:schemeClr val="bg2"/>
                </a:solidFill>
                <a:effectLst/>
                <a:uLnTx/>
                <a:uFillTx/>
                <a:latin typeface="Calibri" panose="020F0502020204030204" pitchFamily="34" charset="0"/>
                <a:ea typeface="Calibri" panose="020F0502020204030204" pitchFamily="34" charset="0"/>
                <a:cs typeface="Calibri" panose="020F0502020204030204" pitchFamily="34" charset="0"/>
              </a:rPr>
              <a:t>Opérés par le Centre Sainte Fleur de l’Ordre de Malte :  </a:t>
            </a:r>
          </a:p>
          <a:p>
            <a:pPr marL="742950" marR="0" lvl="1" indent="-285750" algn="l" defTabSz="914400" rtl="0" eaLnBrk="1" fontAlgn="auto" latinLnBrk="0" hangingPunct="1">
              <a:lnSpc>
                <a:spcPct val="110000"/>
              </a:lnSpc>
              <a:spcBef>
                <a:spcPts val="0"/>
              </a:spcBef>
              <a:spcAft>
                <a:spcPts val="0"/>
              </a:spcAft>
              <a:buClrTx/>
              <a:buSzTx/>
              <a:buFont typeface="Wingdings" panose="05000000000000000000" pitchFamily="2" charset="2"/>
              <a:buChar char="Ø"/>
              <a:tabLst/>
              <a:defRPr/>
            </a:pPr>
            <a:r>
              <a:rPr kumimoji="0" lang="fr-FR" sz="1200" b="1" i="0" u="none" strike="noStrike" kern="1200" cap="none" spc="0" normalizeH="0" baseline="0" noProof="0" dirty="0">
                <a:ln>
                  <a:noFill/>
                </a:ln>
                <a:solidFill>
                  <a:schemeClr val="bg2"/>
                </a:solidFill>
                <a:effectLst/>
                <a:uLnTx/>
                <a:uFillTx/>
                <a:latin typeface="Calibri" panose="020F0502020204030204" pitchFamily="34" charset="0"/>
                <a:ea typeface="Calibri" panose="020F0502020204030204" pitchFamily="34" charset="0"/>
                <a:cs typeface="Calibri" panose="020F0502020204030204" pitchFamily="34" charset="0"/>
              </a:rPr>
              <a:t>soins infirmiers</a:t>
            </a:r>
          </a:p>
          <a:p>
            <a:pPr marL="742950" marR="0" lvl="1" indent="-285750" algn="l" defTabSz="914400" rtl="0" eaLnBrk="1" fontAlgn="auto" latinLnBrk="0" hangingPunct="1">
              <a:lnSpc>
                <a:spcPct val="110000"/>
              </a:lnSpc>
              <a:spcBef>
                <a:spcPts val="0"/>
              </a:spcBef>
              <a:spcAft>
                <a:spcPts val="0"/>
              </a:spcAft>
              <a:buClrTx/>
              <a:buSzTx/>
              <a:buFont typeface="Wingdings" panose="05000000000000000000" pitchFamily="2" charset="2"/>
              <a:buChar char="Ø"/>
              <a:tabLst/>
              <a:defRPr/>
            </a:pPr>
            <a:r>
              <a:rPr kumimoji="0" lang="fr-FR" sz="1200" b="1" i="0" u="none" strike="noStrike" kern="1200" cap="none" spc="0" normalizeH="0" baseline="0" noProof="0" dirty="0">
                <a:ln>
                  <a:noFill/>
                </a:ln>
                <a:solidFill>
                  <a:schemeClr val="bg2"/>
                </a:solidFill>
                <a:effectLst/>
                <a:uLnTx/>
                <a:uFillTx/>
                <a:latin typeface="Calibri" panose="020F0502020204030204" pitchFamily="34" charset="0"/>
                <a:ea typeface="Calibri" panose="020F0502020204030204" pitchFamily="34" charset="0"/>
                <a:cs typeface="Calibri" panose="020F0502020204030204" pitchFamily="34" charset="0"/>
              </a:rPr>
              <a:t>consultation médecin avec ou sans couverture sociale</a:t>
            </a:r>
          </a:p>
          <a:p>
            <a:pPr marL="0" marR="0" lvl="0" indent="0" algn="ctr" defTabSz="914400" rtl="0" eaLnBrk="1" fontAlgn="auto" latinLnBrk="0" hangingPunct="1">
              <a:lnSpc>
                <a:spcPct val="110000"/>
              </a:lnSpc>
              <a:spcBef>
                <a:spcPts val="0"/>
              </a:spcBef>
              <a:spcAft>
                <a:spcPts val="0"/>
              </a:spcAft>
              <a:buClrTx/>
              <a:buSzTx/>
              <a:buFontTx/>
              <a:buNone/>
              <a:tabLst/>
              <a:defRPr/>
            </a:pPr>
            <a:endParaRPr kumimoji="0" lang="fr-FR"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9" name="ZoneTexte 8">
            <a:extLst>
              <a:ext uri="{FF2B5EF4-FFF2-40B4-BE49-F238E27FC236}">
                <a16:creationId xmlns:a16="http://schemas.microsoft.com/office/drawing/2014/main" id="{8392A331-F565-3000-75BA-EC60CE3D61D6}"/>
              </a:ext>
            </a:extLst>
          </p:cNvPr>
          <p:cNvSpPr txBox="1"/>
          <p:nvPr/>
        </p:nvSpPr>
        <p:spPr>
          <a:xfrm>
            <a:off x="4479958" y="1427055"/>
            <a:ext cx="3130365" cy="329321"/>
          </a:xfrm>
          <a:prstGeom prst="rect">
            <a:avLst/>
          </a:prstGeom>
          <a:noFill/>
        </p:spPr>
        <p:txBody>
          <a:bodyPr wrap="square">
            <a:sp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fr-FR" sz="1400"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Être accueilli pour des soins gratuits </a:t>
            </a:r>
            <a:endParaRPr kumimoji="0" lang="fr-FR" sz="1400"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22" name="Image 21" descr="Une image contenant symbole, logo, Police, texte&#10;&#10;Description générée automatiquement">
            <a:extLst>
              <a:ext uri="{FF2B5EF4-FFF2-40B4-BE49-F238E27FC236}">
                <a16:creationId xmlns:a16="http://schemas.microsoft.com/office/drawing/2014/main" id="{0D9EA073-5FAA-EF14-F06F-D273E6D55B5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1190" y="619042"/>
            <a:ext cx="1231375" cy="437180"/>
          </a:xfrm>
          <a:prstGeom prst="rect">
            <a:avLst/>
          </a:prstGeom>
        </p:spPr>
      </p:pic>
    </p:spTree>
    <p:extLst>
      <p:ext uri="{BB962C8B-B14F-4D97-AF65-F5344CB8AC3E}">
        <p14:creationId xmlns:p14="http://schemas.microsoft.com/office/powerpoint/2010/main" val="3524166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noEditPoints="1"/>
          </p:cNvSpPr>
          <p:nvPr>
            <p:ph type="sldNum" sz="quarter" idx="12"/>
          </p:nvPr>
        </p:nvSpPr>
        <p:spPr>
          <a:xfrm>
            <a:off x="11206050" y="6405148"/>
            <a:ext cx="683339" cy="365125"/>
          </a:xfrm>
        </p:spPr>
        <p:txBody>
          <a:bodyPr/>
          <a:lstStyle/>
          <a:p>
            <a:fld id="{C8E01AB1-E080-4E8B-8E52-6DE010CD7F84}" type="slidenum">
              <a:rPr lang="fr-FR" smtClean="0">
                <a:solidFill>
                  <a:schemeClr val="tx1"/>
                </a:solidFill>
              </a:rPr>
              <a:pPr/>
              <a:t>5</a:t>
            </a:fld>
            <a:endParaRPr lang="fr-FR">
              <a:solidFill>
                <a:schemeClr val="tx1"/>
              </a:solidFill>
            </a:endParaRPr>
          </a:p>
        </p:txBody>
      </p:sp>
      <p:sp>
        <p:nvSpPr>
          <p:cNvPr id="11" name="Espace réservé du contenu 3"/>
          <p:cNvSpPr txBox="1"/>
          <p:nvPr/>
        </p:nvSpPr>
        <p:spPr>
          <a:xfrm>
            <a:off x="1130709" y="2204072"/>
            <a:ext cx="9752883" cy="1897955"/>
          </a:xfrm>
          <a:prstGeom prst="rect">
            <a:avLst/>
          </a:prstGeom>
          <a:noFill/>
          <a:ln w="9525">
            <a:solidFill>
              <a:srgbClr val="FFD400"/>
            </a:solidFill>
          </a:ln>
        </p:spPr>
        <p:txBody>
          <a:bodyPr vert="horz" wrap="square" lIns="91440" tIns="45720" rIns="91440" bIns="45720" rtlCol="0">
            <a:sp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Bef>
                <a:spcPts val="800"/>
              </a:spcBef>
              <a:buFont typeface="Wingdings" panose="05000000000000000000" pitchFamily="2" charset="2"/>
              <a:buChar char="Ø"/>
            </a:pPr>
            <a:r>
              <a:rPr lang="fr-FR" sz="1400" b="1" dirty="0">
                <a:solidFill>
                  <a:srgbClr val="0070C0"/>
                </a:solidFill>
                <a:latin typeface="Calibri" panose="020F0502020204030204" pitchFamily="34" charset="0"/>
                <a:cs typeface="Calibri" panose="020F0502020204030204" pitchFamily="34" charset="0"/>
              </a:rPr>
              <a:t>1600 bénéficiaires dont : </a:t>
            </a:r>
          </a:p>
          <a:p>
            <a:pPr lvl="1">
              <a:spcBef>
                <a:spcPts val="800"/>
              </a:spcBef>
              <a:buFont typeface="Wingdings" panose="05000000000000000000" pitchFamily="2" charset="2"/>
              <a:buChar char="Ø"/>
            </a:pPr>
            <a:r>
              <a:rPr lang="fr-FR" sz="1400" dirty="0">
                <a:solidFill>
                  <a:srgbClr val="002060"/>
                </a:solidFill>
                <a:latin typeface="Calibri" panose="020F0502020204030204" pitchFamily="34" charset="0"/>
                <a:cs typeface="Calibri" panose="020F0502020204030204" pitchFamily="34" charset="0"/>
              </a:rPr>
              <a:t>1200 ayant une domiciliation, 180 ayant eu recours à la bagagerie</a:t>
            </a:r>
          </a:p>
          <a:p>
            <a:pPr lvl="1">
              <a:spcBef>
                <a:spcPts val="800"/>
              </a:spcBef>
              <a:buFont typeface="Wingdings" panose="05000000000000000000" pitchFamily="2" charset="2"/>
              <a:buChar char="Ø"/>
            </a:pPr>
            <a:r>
              <a:rPr lang="fr-FR" sz="1400" dirty="0">
                <a:solidFill>
                  <a:srgbClr val="002060"/>
                </a:solidFill>
                <a:latin typeface="Calibri" panose="020F0502020204030204" pitchFamily="34" charset="0"/>
                <a:cs typeface="Calibri" panose="020F0502020204030204" pitchFamily="34" charset="0"/>
              </a:rPr>
              <a:t>550 accédants aux autres services de la vie quotidienne</a:t>
            </a:r>
          </a:p>
          <a:p>
            <a:pPr lvl="1">
              <a:spcBef>
                <a:spcPts val="800"/>
              </a:spcBef>
              <a:buFont typeface="Wingdings" panose="05000000000000000000" pitchFamily="2" charset="2"/>
              <a:buChar char="Ø"/>
            </a:pPr>
            <a:r>
              <a:rPr lang="fr-FR" sz="1400" dirty="0">
                <a:solidFill>
                  <a:srgbClr val="002060"/>
                </a:solidFill>
                <a:latin typeface="Calibri" panose="020F0502020204030204" pitchFamily="34" charset="0"/>
                <a:cs typeface="Calibri" panose="020F0502020204030204" pitchFamily="34" charset="0"/>
              </a:rPr>
              <a:t>326 ayant déjà eu au moins une consultation médicale et ou des soins infirmiers - 817 actes réalisés</a:t>
            </a:r>
          </a:p>
          <a:p>
            <a:pPr lvl="1">
              <a:spcBef>
                <a:spcPts val="800"/>
              </a:spcBef>
              <a:buFont typeface="Wingdings" panose="05000000000000000000" pitchFamily="2" charset="2"/>
              <a:buChar char="Ø"/>
            </a:pPr>
            <a:r>
              <a:rPr lang="fr-FR" sz="1400" dirty="0">
                <a:solidFill>
                  <a:srgbClr val="002060"/>
                </a:solidFill>
                <a:latin typeface="Calibri" panose="020F0502020204030204" pitchFamily="34" charset="0"/>
                <a:cs typeface="Calibri" panose="020F0502020204030204" pitchFamily="34" charset="0"/>
              </a:rPr>
              <a:t>150 suivis par le Pôle Social  (Aide &amp;Ecoute)</a:t>
            </a:r>
          </a:p>
          <a:p>
            <a:pPr lvl="1">
              <a:spcBef>
                <a:spcPts val="800"/>
              </a:spcBef>
              <a:buFont typeface="Wingdings" panose="05000000000000000000" pitchFamily="2" charset="2"/>
              <a:buChar char="Ø"/>
            </a:pPr>
            <a:r>
              <a:rPr lang="fr-FR" sz="1400" dirty="0">
                <a:solidFill>
                  <a:srgbClr val="002060"/>
                </a:solidFill>
                <a:latin typeface="Calibri" panose="020F0502020204030204" pitchFamily="34" charset="0"/>
                <a:cs typeface="Calibri" panose="020F0502020204030204" pitchFamily="34" charset="0"/>
              </a:rPr>
              <a:t>60 prenant des cours de français ou FLE (français langues étrangères)</a:t>
            </a:r>
          </a:p>
        </p:txBody>
      </p:sp>
      <p:sp>
        <p:nvSpPr>
          <p:cNvPr id="12" name="Espace réservé du contenu 3"/>
          <p:cNvSpPr txBox="1"/>
          <p:nvPr/>
        </p:nvSpPr>
        <p:spPr>
          <a:xfrm>
            <a:off x="1114799" y="4512141"/>
            <a:ext cx="9752883" cy="1261884"/>
          </a:xfrm>
          <a:prstGeom prst="rect">
            <a:avLst/>
          </a:prstGeom>
          <a:noFill/>
          <a:ln w="9525">
            <a:solidFill>
              <a:srgbClr val="FFD400"/>
            </a:solidFill>
          </a:ln>
        </p:spPr>
        <p:txBody>
          <a:bodyPr vert="horz" wrap="square" lIns="91440" tIns="45720" rIns="91440" bIns="45720" rtlCol="0">
            <a:sp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Bef>
                <a:spcPts val="800"/>
              </a:spcBef>
              <a:buFont typeface="Wingdings" panose="05000000000000000000" pitchFamily="2" charset="2"/>
              <a:buChar char="Ø"/>
            </a:pPr>
            <a:r>
              <a:rPr lang="fr-FR" sz="1400" b="1" dirty="0">
                <a:solidFill>
                  <a:srgbClr val="0070C0"/>
                </a:solidFill>
                <a:latin typeface="Calibri" panose="020F0502020204030204" pitchFamily="34" charset="0"/>
                <a:cs typeface="Calibri" panose="020F0502020204030204" pitchFamily="34" charset="0"/>
              </a:rPr>
              <a:t>Profil des personnes accueillies : </a:t>
            </a:r>
          </a:p>
          <a:p>
            <a:pPr lvl="1">
              <a:spcBef>
                <a:spcPts val="800"/>
              </a:spcBef>
              <a:buFont typeface="Wingdings" panose="05000000000000000000" pitchFamily="2" charset="2"/>
              <a:buChar char="Ø"/>
            </a:pPr>
            <a:r>
              <a:rPr lang="fr-FR" sz="1400" dirty="0">
                <a:solidFill>
                  <a:srgbClr val="002060"/>
                </a:solidFill>
                <a:latin typeface="Calibri" panose="020F0502020204030204" pitchFamily="34" charset="0"/>
                <a:cs typeface="Calibri" panose="020F0502020204030204" pitchFamily="34" charset="0"/>
              </a:rPr>
              <a:t>70 % sont des hommes et 30 </a:t>
            </a:r>
            <a:r>
              <a:rPr lang="fr-FR" sz="1400">
                <a:solidFill>
                  <a:srgbClr val="002060"/>
                </a:solidFill>
                <a:latin typeface="Calibri" panose="020F0502020204030204" pitchFamily="34" charset="0"/>
                <a:cs typeface="Calibri" panose="020F0502020204030204" pitchFamily="34" charset="0"/>
              </a:rPr>
              <a:t>% sont des </a:t>
            </a:r>
            <a:r>
              <a:rPr lang="fr-FR" sz="1400" dirty="0">
                <a:solidFill>
                  <a:srgbClr val="002060"/>
                </a:solidFill>
                <a:latin typeface="Calibri" panose="020F0502020204030204" pitchFamily="34" charset="0"/>
                <a:cs typeface="Calibri" panose="020F0502020204030204" pitchFamily="34" charset="0"/>
              </a:rPr>
              <a:t>femmes </a:t>
            </a:r>
          </a:p>
          <a:p>
            <a:pPr lvl="1">
              <a:spcBef>
                <a:spcPts val="800"/>
              </a:spcBef>
              <a:buFont typeface="Wingdings" panose="05000000000000000000" pitchFamily="2" charset="2"/>
              <a:buChar char="Ø"/>
            </a:pPr>
            <a:r>
              <a:rPr lang="fr-FR" sz="1400" dirty="0">
                <a:solidFill>
                  <a:srgbClr val="002060"/>
                </a:solidFill>
                <a:latin typeface="Calibri" panose="020F0502020204030204" pitchFamily="34" charset="0"/>
                <a:cs typeface="Calibri" panose="020F0502020204030204" pitchFamily="34" charset="0"/>
              </a:rPr>
              <a:t>50% des bénéficiaires fréquentent le centre très régulièrement (au moins 2 fois par semaine)</a:t>
            </a:r>
          </a:p>
          <a:p>
            <a:pPr lvl="1">
              <a:spcBef>
                <a:spcPts val="800"/>
              </a:spcBef>
              <a:buFont typeface="Wingdings" panose="05000000000000000000" pitchFamily="2" charset="2"/>
              <a:buChar char="Ø"/>
            </a:pPr>
            <a:r>
              <a:rPr lang="fr-FR" sz="1400" dirty="0">
                <a:solidFill>
                  <a:srgbClr val="002060"/>
                </a:solidFill>
                <a:latin typeface="Calibri" panose="020F0502020204030204" pitchFamily="34" charset="0"/>
                <a:cs typeface="Calibri" panose="020F0502020204030204" pitchFamily="34" charset="0"/>
              </a:rPr>
              <a:t>50 ans de moyenne d’âge. </a:t>
            </a:r>
          </a:p>
        </p:txBody>
      </p:sp>
      <p:sp>
        <p:nvSpPr>
          <p:cNvPr id="4" name="ZoneTexte 3"/>
          <p:cNvSpPr txBox="1"/>
          <p:nvPr/>
        </p:nvSpPr>
        <p:spPr>
          <a:xfrm>
            <a:off x="1302818" y="323423"/>
            <a:ext cx="4704326" cy="413959"/>
          </a:xfrm>
          <a:prstGeom prst="rect">
            <a:avLst/>
          </a:prstGeom>
          <a:noFill/>
        </p:spPr>
        <p:txBody>
          <a:bodyPr wrap="square">
            <a:spAutoFit/>
          </a:bodyPr>
          <a:lstStyle/>
          <a:p>
            <a:pPr algn="ctr">
              <a:lnSpc>
                <a:spcPct val="110000"/>
              </a:lnSpc>
              <a:spcBef>
                <a:spcPts val="0"/>
              </a:spcBef>
            </a:pPr>
            <a:r>
              <a:rPr lang="fr-FR" sz="2000" b="1">
                <a:solidFill>
                  <a:srgbClr val="136CB0"/>
                </a:solidFill>
                <a:latin typeface="Calibri" panose="020F0502020204030204" pitchFamily="34" charset="0"/>
                <a:ea typeface="Calibri" panose="020F0502020204030204" pitchFamily="34" charset="0"/>
                <a:cs typeface="Times New Roman" panose="02020603050405020304" pitchFamily="18" charset="0"/>
              </a:rPr>
              <a:t>Quelques données :  </a:t>
            </a:r>
          </a:p>
        </p:txBody>
      </p:sp>
      <p:pic>
        <p:nvPicPr>
          <p:cNvPr id="7" name="Image 6" descr="Une image contenant texte, Police, logo, Graphique&#10;&#10;Description générée automatiquement"/>
          <p:cNvPicPr>
            <a:picLocks noChangeAspect="1"/>
          </p:cNvPicPr>
          <p:nvPr/>
        </p:nvPicPr>
        <p:blipFill>
          <a:blip r:embed="rId3" cstate="print"/>
          <a:srcRect/>
          <a:stretch>
            <a:fillRect/>
          </a:stretch>
        </p:blipFill>
        <p:spPr>
          <a:xfrm>
            <a:off x="245806" y="185505"/>
            <a:ext cx="1769807" cy="607622"/>
          </a:xfrm>
          <a:prstGeom prst="rect">
            <a:avLst/>
          </a:prstGeom>
        </p:spPr>
      </p:pic>
      <p:sp>
        <p:nvSpPr>
          <p:cNvPr id="9" name="TextBox 8"/>
          <p:cNvSpPr txBox="1"/>
          <p:nvPr/>
        </p:nvSpPr>
        <p:spPr>
          <a:xfrm>
            <a:off x="1035446" y="1214083"/>
            <a:ext cx="9752883" cy="791435"/>
          </a:xfrm>
          <a:prstGeom prst="rect">
            <a:avLst/>
          </a:prstGeom>
          <a:noFill/>
        </p:spPr>
        <p:txBody>
          <a:bodyPr wrap="square">
            <a:spAutoFit/>
          </a:bodyPr>
          <a:lstStyle/>
          <a:p>
            <a:pPr algn="just">
              <a:lnSpc>
                <a:spcPct val="110000"/>
              </a:lnSpc>
            </a:pPr>
            <a:r>
              <a:rPr lang="fr-FR" sz="1400" b="1">
                <a:solidFill>
                  <a:srgbClr val="136CB0"/>
                </a:solidFill>
                <a:latin typeface="Calibri" panose="020F0502020204030204" pitchFamily="34" charset="0"/>
                <a:ea typeface="Calibri" panose="020F0502020204030204" pitchFamily="34" charset="0"/>
                <a:cs typeface="Calibri" panose="020F0502020204030204" pitchFamily="34" charset="0"/>
              </a:rPr>
              <a:t>Le public reçu : </a:t>
            </a:r>
            <a:r>
              <a:rPr lang="fr-FR" sz="1400">
                <a:effectLst/>
                <a:latin typeface="Calibri" panose="020F0502020204030204" pitchFamily="34" charset="0"/>
                <a:ea typeface="Calibri" panose="020F0502020204030204" pitchFamily="34" charset="0"/>
                <a:cs typeface="Calibri" panose="020F0502020204030204" pitchFamily="34" charset="0"/>
              </a:rPr>
              <a:t>personnes isolées, sans domicile fixe, à la rue, vivant en squats ou sous la tente, des familles dans la même précarité, des migrants, en rupture de droit ou qui ne cherchent plus à connaître leurs droits</a:t>
            </a:r>
            <a:r>
              <a:rPr lang="fr-FR" sz="1400">
                <a:latin typeface="Calibri" panose="020F0502020204030204" pitchFamily="34" charset="0"/>
                <a:ea typeface="Calibri" panose="020F0502020204030204" pitchFamily="34" charset="0"/>
                <a:cs typeface="Calibri" panose="020F0502020204030204" pitchFamily="34" charset="0"/>
              </a:rPr>
              <a:t>, souvent en rupture liens familiaux et sociaux, en situation de fractures numériques, linguistique, travailleurs ou retraités </a:t>
            </a:r>
            <a:r>
              <a:rPr lang="fr-FR" sz="1400">
                <a:effectLst/>
                <a:latin typeface="Calibri" panose="020F0502020204030204" pitchFamily="34" charset="0"/>
                <a:ea typeface="Calibri" panose="020F0502020204030204" pitchFamily="34" charset="0"/>
                <a:cs typeface="Calibri" panose="020F0502020204030204" pitchFamily="34" charset="0"/>
              </a:rPr>
              <a:t>pauvres</a:t>
            </a:r>
          </a:p>
        </p:txBody>
      </p:sp>
      <p:sp>
        <p:nvSpPr>
          <p:cNvPr id="3" name="Rectangle : coins arrondis 2"/>
          <p:cNvSpPr/>
          <p:nvPr/>
        </p:nvSpPr>
        <p:spPr>
          <a:xfrm>
            <a:off x="4788116" y="297227"/>
            <a:ext cx="3536900" cy="458149"/>
          </a:xfrm>
          <a:prstGeom prst="roundRect">
            <a:avLst>
              <a:gd name="adj" fmla="val 50000"/>
            </a:avLst>
          </a:prstGeom>
          <a:solidFill>
            <a:srgbClr val="FFD4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a:solidFill>
                  <a:srgbClr val="0A4644"/>
                </a:solidFill>
                <a:latin typeface="Calibri" panose="020F0502020204030204" pitchFamily="34" charset="0"/>
                <a:cs typeface="Times New Roman" panose="02020603050405020304" pitchFamily="18" charset="0"/>
              </a:rPr>
              <a:t>Profil, fréquentation </a:t>
            </a:r>
            <a:endParaRPr lang="fr-FR" sz="2000" b="1">
              <a:solidFill>
                <a:srgbClr val="0A4644"/>
              </a:solidFill>
              <a:latin typeface="Calibri" panose="020F0502020204030204" pitchFamily="34" charset="0"/>
              <a:cs typeface="Calibri" panose="020F0502020204030204" pitchFamily="34" charset="0"/>
            </a:endParaRPr>
          </a:p>
        </p:txBody>
      </p:sp>
      <p:cxnSp>
        <p:nvCxnSpPr>
          <p:cNvPr id="5" name="Connecteur droit 4"/>
          <p:cNvCxnSpPr/>
          <p:nvPr/>
        </p:nvCxnSpPr>
        <p:spPr>
          <a:xfrm>
            <a:off x="2367932" y="986283"/>
            <a:ext cx="8648700" cy="0"/>
          </a:xfrm>
          <a:prstGeom prst="line">
            <a:avLst/>
          </a:prstGeom>
          <a:ln w="38100">
            <a:solidFill>
              <a:srgbClr val="FFD400"/>
            </a:solidFill>
          </a:ln>
        </p:spPr>
        <p:style>
          <a:lnRef idx="2">
            <a:schemeClr val="accent1"/>
          </a:lnRef>
          <a:fillRef idx="0">
            <a:schemeClr val="accent1"/>
          </a:fillRef>
          <a:effectRef idx="1">
            <a:schemeClr val="accent1"/>
          </a:effectRef>
          <a:fontRef idx="minor">
            <a:schemeClr val="tx1"/>
          </a:fontRef>
        </p:style>
      </p:cxnSp>
      <p:pic>
        <p:nvPicPr>
          <p:cNvPr id="10" name="Image 9" descr="Une image contenant symbole, logo, Police, texte&#10;&#10;Description générée automatiquement">
            <a:extLst>
              <a:ext uri="{FF2B5EF4-FFF2-40B4-BE49-F238E27FC236}">
                <a16:creationId xmlns:a16="http://schemas.microsoft.com/office/drawing/2014/main" id="{0D9EA073-5FAA-EF14-F06F-D273E6D55B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0298" y="881095"/>
            <a:ext cx="1231375" cy="43718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noEditPoints="1"/>
          </p:cNvSpPr>
          <p:nvPr>
            <p:ph type="sldNum" sz="quarter" idx="12"/>
          </p:nvPr>
        </p:nvSpPr>
        <p:spPr>
          <a:xfrm>
            <a:off x="11206050" y="6405148"/>
            <a:ext cx="683339" cy="365125"/>
          </a:xfrm>
        </p:spPr>
        <p:txBody>
          <a:bodyPr/>
          <a:lstStyle/>
          <a:p>
            <a:fld id="{C8E01AB1-E080-4E8B-8E52-6DE010CD7F84}" type="slidenum">
              <a:rPr lang="fr-FR" smtClean="0">
                <a:solidFill>
                  <a:schemeClr val="tx1"/>
                </a:solidFill>
              </a:rPr>
              <a:pPr/>
              <a:t>6</a:t>
            </a:fld>
            <a:endParaRPr lang="fr-FR">
              <a:solidFill>
                <a:schemeClr val="tx1"/>
              </a:solidFill>
            </a:endParaRPr>
          </a:p>
        </p:txBody>
      </p:sp>
      <p:sp>
        <p:nvSpPr>
          <p:cNvPr id="4" name="ZoneTexte 3"/>
          <p:cNvSpPr txBox="1"/>
          <p:nvPr/>
        </p:nvSpPr>
        <p:spPr>
          <a:xfrm>
            <a:off x="1302818" y="323423"/>
            <a:ext cx="4704326" cy="413959"/>
          </a:xfrm>
          <a:prstGeom prst="rect">
            <a:avLst/>
          </a:prstGeom>
          <a:noFill/>
        </p:spPr>
        <p:txBody>
          <a:bodyPr wrap="square">
            <a:spAutoFit/>
          </a:bodyPr>
          <a:lstStyle/>
          <a:p>
            <a:pPr algn="ctr">
              <a:lnSpc>
                <a:spcPct val="110000"/>
              </a:lnSpc>
              <a:spcBef>
                <a:spcPts val="0"/>
              </a:spcBef>
            </a:pPr>
            <a:r>
              <a:rPr lang="fr-FR" sz="2000" b="1">
                <a:solidFill>
                  <a:srgbClr val="136CB0"/>
                </a:solidFill>
                <a:latin typeface="Calibri" panose="020F0502020204030204" pitchFamily="34" charset="0"/>
                <a:ea typeface="Calibri" panose="020F0502020204030204" pitchFamily="34" charset="0"/>
                <a:cs typeface="Times New Roman" panose="02020603050405020304" pitchFamily="18" charset="0"/>
              </a:rPr>
              <a:t>Quelques données :  </a:t>
            </a:r>
          </a:p>
        </p:txBody>
      </p:sp>
      <p:pic>
        <p:nvPicPr>
          <p:cNvPr id="7" name="Image 6" descr="Une image contenant texte, Police, logo, Graphique&#10;&#10;Description générée automatiquement"/>
          <p:cNvPicPr>
            <a:picLocks noChangeAspect="1"/>
          </p:cNvPicPr>
          <p:nvPr/>
        </p:nvPicPr>
        <p:blipFill>
          <a:blip r:embed="rId3" cstate="print"/>
          <a:srcRect/>
          <a:stretch>
            <a:fillRect/>
          </a:stretch>
        </p:blipFill>
        <p:spPr>
          <a:xfrm>
            <a:off x="245806" y="185505"/>
            <a:ext cx="1769807" cy="607622"/>
          </a:xfrm>
          <a:prstGeom prst="rect">
            <a:avLst/>
          </a:prstGeom>
        </p:spPr>
      </p:pic>
      <p:sp>
        <p:nvSpPr>
          <p:cNvPr id="3" name="Rectangle : coins arrondis 2"/>
          <p:cNvSpPr/>
          <p:nvPr/>
        </p:nvSpPr>
        <p:spPr>
          <a:xfrm>
            <a:off x="4804019" y="273372"/>
            <a:ext cx="3449435" cy="562474"/>
          </a:xfrm>
          <a:prstGeom prst="roundRect">
            <a:avLst>
              <a:gd name="adj" fmla="val 50000"/>
            </a:avLst>
          </a:prstGeom>
          <a:solidFill>
            <a:srgbClr val="FFD4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002060"/>
                </a:solidFill>
                <a:latin typeface="Calibri" panose="020F0502020204030204" pitchFamily="34" charset="0"/>
                <a:cs typeface="Times New Roman" panose="02020603050405020304" pitchFamily="18" charset="0"/>
              </a:rPr>
              <a:t>Ressources humaines</a:t>
            </a:r>
            <a:endParaRPr lang="fr-FR" sz="2000" b="1" dirty="0">
              <a:solidFill>
                <a:srgbClr val="002060"/>
              </a:solidFill>
              <a:latin typeface="Calibri" panose="020F0502020204030204" pitchFamily="34" charset="0"/>
              <a:cs typeface="Calibri" panose="020F0502020204030204" pitchFamily="34" charset="0"/>
            </a:endParaRPr>
          </a:p>
        </p:txBody>
      </p:sp>
      <p:cxnSp>
        <p:nvCxnSpPr>
          <p:cNvPr id="5" name="Connecteur droit 4"/>
          <p:cNvCxnSpPr/>
          <p:nvPr/>
        </p:nvCxnSpPr>
        <p:spPr>
          <a:xfrm>
            <a:off x="2367932" y="986283"/>
            <a:ext cx="8648700" cy="0"/>
          </a:xfrm>
          <a:prstGeom prst="line">
            <a:avLst/>
          </a:prstGeom>
          <a:ln w="38100">
            <a:solidFill>
              <a:srgbClr val="FFD400"/>
            </a:solidFill>
          </a:ln>
        </p:spPr>
        <p:style>
          <a:lnRef idx="2">
            <a:schemeClr val="accent1"/>
          </a:lnRef>
          <a:fillRef idx="0">
            <a:schemeClr val="accent1"/>
          </a:fillRef>
          <a:effectRef idx="1">
            <a:schemeClr val="accent1"/>
          </a:effectRef>
          <a:fontRef idx="minor">
            <a:schemeClr val="tx1"/>
          </a:fontRef>
        </p:style>
      </p:cxnSp>
      <p:sp>
        <p:nvSpPr>
          <p:cNvPr id="2" name="Espace réservé du contenu 3"/>
          <p:cNvSpPr txBox="1"/>
          <p:nvPr/>
        </p:nvSpPr>
        <p:spPr>
          <a:xfrm>
            <a:off x="1265141" y="3030073"/>
            <a:ext cx="9752883" cy="1579920"/>
          </a:xfrm>
          <a:prstGeom prst="rect">
            <a:avLst/>
          </a:prstGeom>
          <a:noFill/>
          <a:ln w="9525">
            <a:solidFill>
              <a:srgbClr val="FFD400"/>
            </a:solidFill>
          </a:ln>
        </p:spPr>
        <p:txBody>
          <a:bodyPr vert="horz" wrap="square" lIns="91440" tIns="45720" rIns="91440" bIns="45720" rtlCol="0">
            <a:sp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Bef>
                <a:spcPts val="800"/>
              </a:spcBef>
              <a:buFont typeface="Wingdings" panose="05000000000000000000" pitchFamily="2" charset="2"/>
              <a:buChar char="Ø"/>
            </a:pPr>
            <a:r>
              <a:rPr lang="fr-FR" sz="1400" b="1" dirty="0">
                <a:solidFill>
                  <a:srgbClr val="0070C0"/>
                </a:solidFill>
                <a:latin typeface="Calibri" panose="020F0502020204030204" pitchFamily="34" charset="0"/>
                <a:cs typeface="Calibri" panose="020F0502020204030204" pitchFamily="34" charset="0"/>
              </a:rPr>
              <a:t>Pour assurer le fonctionnement du centre en 2024 : </a:t>
            </a:r>
          </a:p>
          <a:p>
            <a:pPr lvl="1">
              <a:spcBef>
                <a:spcPts val="800"/>
              </a:spcBef>
              <a:buFont typeface="Wingdings" panose="05000000000000000000" pitchFamily="2" charset="2"/>
              <a:buChar char="Ø"/>
            </a:pPr>
            <a:r>
              <a:rPr lang="fr-FR" sz="1400" dirty="0">
                <a:solidFill>
                  <a:srgbClr val="002060"/>
                </a:solidFill>
                <a:latin typeface="Calibri" panose="020F0502020204030204" pitchFamily="34" charset="0"/>
                <a:cs typeface="Calibri" panose="020F0502020204030204" pitchFamily="34" charset="0"/>
              </a:rPr>
              <a:t>115 bénévoles (80 au Centre Saint-Nicolas et 35 au Centre Sainte-Fleur)</a:t>
            </a:r>
          </a:p>
          <a:p>
            <a:pPr lvl="1">
              <a:spcBef>
                <a:spcPts val="800"/>
              </a:spcBef>
              <a:buFont typeface="Wingdings" panose="05000000000000000000" pitchFamily="2" charset="2"/>
              <a:buChar char="Ø"/>
            </a:pPr>
            <a:r>
              <a:rPr lang="fr-FR" sz="1400" dirty="0">
                <a:solidFill>
                  <a:srgbClr val="002060"/>
                </a:solidFill>
                <a:latin typeface="Calibri" panose="020F0502020204030204" pitchFamily="34" charset="0"/>
                <a:cs typeface="Calibri" panose="020F0502020204030204" pitchFamily="34" charset="0"/>
              </a:rPr>
              <a:t>2 jeunes adultes en mission de Service Civique pour 8 mois et un étudiant en contrat d’alternance.</a:t>
            </a:r>
          </a:p>
          <a:p>
            <a:pPr lvl="1">
              <a:spcBef>
                <a:spcPts val="800"/>
              </a:spcBef>
              <a:buFont typeface="Wingdings" panose="05000000000000000000" pitchFamily="2" charset="2"/>
              <a:buChar char="Ø"/>
            </a:pPr>
            <a:r>
              <a:rPr lang="fr-FR" sz="1400" dirty="0">
                <a:solidFill>
                  <a:srgbClr val="002060"/>
                </a:solidFill>
                <a:latin typeface="Calibri" panose="020F0502020204030204" pitchFamily="34" charset="0"/>
                <a:cs typeface="Calibri" panose="020F0502020204030204" pitchFamily="34" charset="0"/>
              </a:rPr>
              <a:t>1 agent de sécurité bénévole</a:t>
            </a:r>
          </a:p>
          <a:p>
            <a:pPr lvl="1">
              <a:spcBef>
                <a:spcPts val="800"/>
              </a:spcBef>
              <a:buFont typeface="Wingdings" panose="05000000000000000000" pitchFamily="2" charset="2"/>
              <a:buChar char="Ø"/>
            </a:pPr>
            <a:r>
              <a:rPr lang="fr-FR" sz="1400" dirty="0">
                <a:solidFill>
                  <a:srgbClr val="002060"/>
                </a:solidFill>
                <a:latin typeface="Calibri" panose="020F0502020204030204" pitchFamily="34" charset="0"/>
                <a:cs typeface="Calibri" panose="020F0502020204030204" pitchFamily="34" charset="0"/>
              </a:rPr>
              <a:t>1 salarié et 1 autre salarié mis à disposition gratuitement par son entreprise en mécénat de compétences</a:t>
            </a:r>
          </a:p>
        </p:txBody>
      </p:sp>
      <p:sp>
        <p:nvSpPr>
          <p:cNvPr id="10" name="ZoneTexte 9"/>
          <p:cNvSpPr txBox="1"/>
          <p:nvPr/>
        </p:nvSpPr>
        <p:spPr>
          <a:xfrm>
            <a:off x="1217433" y="1394430"/>
            <a:ext cx="9752882" cy="1169551"/>
          </a:xfrm>
          <a:prstGeom prst="rect">
            <a:avLst/>
          </a:prstGeom>
          <a:noFill/>
        </p:spPr>
        <p:txBody>
          <a:bodyPr wrap="square">
            <a:spAutoFit/>
          </a:bodyPr>
          <a:lstStyle/>
          <a:p>
            <a:pPr algn="just"/>
            <a:r>
              <a:rPr lang="fr-FR" sz="1400" b="1">
                <a:solidFill>
                  <a:srgbClr val="136CB0"/>
                </a:solidFill>
                <a:latin typeface="Calibri" panose="020F0502020204030204" pitchFamily="34" charset="0"/>
                <a:cs typeface="Calibri" panose="020F0502020204030204" pitchFamily="34" charset="0"/>
              </a:rPr>
              <a:t>Réunir des bénévoles pour : </a:t>
            </a:r>
          </a:p>
          <a:p>
            <a:pPr marL="285750" indent="-285750" algn="just">
              <a:buFontTx/>
              <a:buChar char="-"/>
            </a:pPr>
            <a:r>
              <a:rPr lang="fr-FR" sz="1400">
                <a:latin typeface="Calibri" panose="020F0502020204030204" pitchFamily="34" charset="0"/>
                <a:cs typeface="Calibri" panose="020F0502020204030204" pitchFamily="34" charset="0"/>
              </a:rPr>
              <a:t>servir des personnes démunies et contribuer à leur dignité en leur permettant de rester socialisés ; </a:t>
            </a:r>
          </a:p>
          <a:p>
            <a:pPr marL="285750" indent="-285750" algn="just">
              <a:buFontTx/>
              <a:buChar char="-"/>
            </a:pPr>
            <a:r>
              <a:rPr lang="fr-FR" sz="1400">
                <a:latin typeface="Calibri" panose="020F0502020204030204" pitchFamily="34" charset="0"/>
                <a:cs typeface="Calibri" panose="020F0502020204030204" pitchFamily="34" charset="0"/>
              </a:rPr>
              <a:t>en s’appuyant sur le retour d’expérience des bénévoles en vue d’une amélioration continue des services proposés. </a:t>
            </a:r>
          </a:p>
          <a:p>
            <a:pPr algn="just"/>
            <a:endParaRPr lang="fr-FR" sz="1400">
              <a:latin typeface="Calibri" panose="020F0502020204030204" pitchFamily="34" charset="0"/>
              <a:cs typeface="Calibri" panose="020F0502020204030204" pitchFamily="34" charset="0"/>
            </a:endParaRPr>
          </a:p>
          <a:p>
            <a:pPr algn="just"/>
            <a:r>
              <a:rPr lang="fr-FR" sz="1400">
                <a:latin typeface="Calibri" panose="020F0502020204030204" pitchFamily="34" charset="0"/>
                <a:cs typeface="Calibri" panose="020F0502020204030204" pitchFamily="34" charset="0"/>
              </a:rPr>
              <a:t>Les bénévoles sont formés aux fondamentaux la relation d’aide et d’écoute par un organisme extérieur agrée.</a:t>
            </a:r>
          </a:p>
        </p:txBody>
      </p:sp>
      <p:pic>
        <p:nvPicPr>
          <p:cNvPr id="11" name="Image 10" descr="Une image contenant symbole, logo, Police, texte&#10;&#10;Description générée automatiquement">
            <a:extLst>
              <a:ext uri="{FF2B5EF4-FFF2-40B4-BE49-F238E27FC236}">
                <a16:creationId xmlns:a16="http://schemas.microsoft.com/office/drawing/2014/main" id="{0D9EA073-5FAA-EF14-F06F-D273E6D55B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668" y="860547"/>
            <a:ext cx="1231375" cy="43718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noEditPoints="1"/>
          </p:cNvSpPr>
          <p:nvPr>
            <p:ph type="sldNum" sz="quarter" idx="12"/>
          </p:nvPr>
        </p:nvSpPr>
        <p:spPr>
          <a:xfrm>
            <a:off x="11206050" y="6405148"/>
            <a:ext cx="683339" cy="365125"/>
          </a:xfrm>
        </p:spPr>
        <p:txBody>
          <a:bodyPr/>
          <a:lstStyle/>
          <a:p>
            <a:fld id="{C8E01AB1-E080-4E8B-8E52-6DE010CD7F84}" type="slidenum">
              <a:rPr lang="fr-FR" smtClean="0">
                <a:solidFill>
                  <a:schemeClr val="tx1"/>
                </a:solidFill>
              </a:rPr>
              <a:pPr/>
              <a:t>7</a:t>
            </a:fld>
            <a:endParaRPr lang="fr-FR">
              <a:solidFill>
                <a:schemeClr val="tx1"/>
              </a:solidFill>
            </a:endParaRPr>
          </a:p>
        </p:txBody>
      </p:sp>
      <p:sp>
        <p:nvSpPr>
          <p:cNvPr id="3" name="Espace réservé du contenu 3"/>
          <p:cNvSpPr txBox="1"/>
          <p:nvPr/>
        </p:nvSpPr>
        <p:spPr>
          <a:xfrm>
            <a:off x="981986" y="1741083"/>
            <a:ext cx="9957683" cy="3050900"/>
          </a:xfrm>
          <a:prstGeom prst="rect">
            <a:avLst/>
          </a:prstGeom>
          <a:noFill/>
          <a:ln w="9525">
            <a:solidFill>
              <a:srgbClr val="FFD400"/>
            </a:solidFill>
          </a:ln>
        </p:spPr>
        <p:txBody>
          <a:bodyPr vert="horz" wrap="square" lIns="91440" tIns="45720" rIns="91440" bIns="45720" rtlCol="0">
            <a:sp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685800" lvl="1" algn="just">
              <a:lnSpc>
                <a:spcPct val="115000"/>
              </a:lnSpc>
              <a:spcBef>
                <a:spcPts val="0"/>
              </a:spcBef>
              <a:buFont typeface="Wingdings" panose="05000000000000000000" pitchFamily="2" charset="2"/>
              <a:buChar char="Ø"/>
            </a:pPr>
            <a:endParaRPr lang="fr-FR" sz="1400" dirty="0">
              <a:solidFill>
                <a:schemeClr val="tx1"/>
              </a:solidFill>
              <a:latin typeface="Calibri" panose="020F0502020204030204" pitchFamily="34" charset="0"/>
              <a:cs typeface="Calibri" panose="020F0502020204030204" pitchFamily="34" charset="0"/>
            </a:endParaRPr>
          </a:p>
          <a:p>
            <a:pPr marL="685800" lvl="1" algn="just">
              <a:lnSpc>
                <a:spcPct val="115000"/>
              </a:lnSpc>
              <a:spcBef>
                <a:spcPts val="0"/>
              </a:spcBef>
              <a:buFont typeface="Wingdings" panose="05000000000000000000" pitchFamily="2" charset="2"/>
              <a:buChar char="Ø"/>
            </a:pPr>
            <a:endParaRPr lang="fr-FR" sz="1400" b="1" dirty="0">
              <a:solidFill>
                <a:srgbClr val="0A4644"/>
              </a:solidFill>
              <a:latin typeface="Calibri" panose="020F0502020204030204" pitchFamily="34" charset="0"/>
              <a:ea typeface="SimSun" panose="02010600030101010101" pitchFamily="2" charset="-122"/>
              <a:cs typeface="Times New Roman" panose="02020603050405020304" pitchFamily="18" charset="0"/>
            </a:endParaRPr>
          </a:p>
          <a:p>
            <a:pPr marL="685800" lvl="1" algn="just">
              <a:lnSpc>
                <a:spcPct val="115000"/>
              </a:lnSpc>
              <a:spcBef>
                <a:spcPts val="0"/>
              </a:spcBef>
              <a:buFont typeface="Wingdings" panose="05000000000000000000" pitchFamily="2" charset="2"/>
              <a:buChar char="Ø"/>
            </a:pPr>
            <a:r>
              <a:rPr lang="fr-FR" sz="1400" b="1" kern="150" dirty="0">
                <a:solidFill>
                  <a:srgbClr val="136CB0"/>
                </a:solidFill>
                <a:latin typeface="Calibri" panose="020F0502020204030204" pitchFamily="34" charset="0"/>
                <a:ea typeface="SimSun" panose="02010600030101010101" pitchFamily="2" charset="-122"/>
                <a:cs typeface="Calibri" panose="020F0502020204030204" pitchFamily="34" charset="0"/>
              </a:rPr>
              <a:t>Répondre à l’engagement RSE des entreprises selon également les critères ESG </a:t>
            </a:r>
            <a:r>
              <a:rPr lang="fr-FR" sz="1400" kern="150" dirty="0">
                <a:solidFill>
                  <a:schemeClr val="tx1"/>
                </a:solidFill>
                <a:latin typeface="Calibri" panose="020F0502020204030204" pitchFamily="34" charset="0"/>
                <a:ea typeface="SimSun" panose="02010600030101010101" pitchFamily="2" charset="-122"/>
                <a:cs typeface="Calibri" panose="020F0502020204030204" pitchFamily="34" charset="0"/>
              </a:rPr>
              <a:t>(environnementaux, sociaux et de gouvernance) s’appuyant sur leurs préoccupations sociales </a:t>
            </a:r>
            <a:r>
              <a:rPr lang="fr-FR" sz="1400" b="1" kern="150" dirty="0">
                <a:solidFill>
                  <a:srgbClr val="136CB0"/>
                </a:solidFill>
                <a:latin typeface="Calibri" panose="020F0502020204030204" pitchFamily="34" charset="0"/>
                <a:ea typeface="SimSun" panose="02010600030101010101" pitchFamily="2" charset="-122"/>
                <a:cs typeface="Calibri" panose="020F0502020204030204" pitchFamily="34" charset="0"/>
              </a:rPr>
              <a:t>en synergie avec des communautés comme ce Centre pour contribuer à leur impact social</a:t>
            </a:r>
            <a:r>
              <a:rPr lang="fr-FR" sz="1400" kern="150" dirty="0">
                <a:solidFill>
                  <a:srgbClr val="136CB0"/>
                </a:solidFill>
                <a:latin typeface="Calibri" panose="020F0502020204030204" pitchFamily="34" charset="0"/>
                <a:ea typeface="SimSun" panose="02010600030101010101" pitchFamily="2" charset="-122"/>
                <a:cs typeface="Calibri" panose="020F0502020204030204" pitchFamily="34" charset="0"/>
              </a:rPr>
              <a:t>.</a:t>
            </a:r>
          </a:p>
          <a:p>
            <a:pPr marL="685800" lvl="1" algn="just">
              <a:lnSpc>
                <a:spcPct val="115000"/>
              </a:lnSpc>
              <a:spcBef>
                <a:spcPts val="0"/>
              </a:spcBef>
              <a:buFont typeface="Wingdings" panose="05000000000000000000" pitchFamily="2" charset="2"/>
              <a:buChar char="Ø"/>
            </a:pPr>
            <a:endParaRPr lang="fr-FR" sz="1400" kern="150" dirty="0">
              <a:solidFill>
                <a:schemeClr val="tx1"/>
              </a:solidFill>
              <a:latin typeface="Calibri" panose="020F0502020204030204" pitchFamily="34" charset="0"/>
              <a:ea typeface="SimSun" panose="02010600030101010101" pitchFamily="2" charset="-122"/>
              <a:cs typeface="Calibri" panose="020F0502020204030204" pitchFamily="34" charset="0"/>
            </a:endParaRPr>
          </a:p>
          <a:p>
            <a:pPr marL="685800" lvl="1" algn="just">
              <a:lnSpc>
                <a:spcPct val="115000"/>
              </a:lnSpc>
              <a:spcBef>
                <a:spcPts val="0"/>
              </a:spcBef>
              <a:buFont typeface="Wingdings" panose="05000000000000000000" pitchFamily="2" charset="2"/>
              <a:buChar char="Ø"/>
            </a:pPr>
            <a:r>
              <a:rPr lang="fr-FR" sz="1400" kern="150" dirty="0">
                <a:solidFill>
                  <a:schemeClr val="tx1"/>
                </a:solidFill>
                <a:effectLst/>
                <a:latin typeface="Calibri" panose="020F0502020204030204" pitchFamily="34" charset="0"/>
                <a:ea typeface="SimSun" panose="02010600030101010101" pitchFamily="2" charset="-122"/>
                <a:cs typeface="Calibri" panose="020F0502020204030204" pitchFamily="34" charset="0"/>
              </a:rPr>
              <a:t>Oser la rencontre qui ouvre le cœur et l’intelligence </a:t>
            </a:r>
            <a:r>
              <a:rPr lang="fr-FR" sz="1400" b="1" kern="150" dirty="0">
                <a:solidFill>
                  <a:srgbClr val="136CB0"/>
                </a:solidFill>
                <a:effectLst/>
                <a:latin typeface="Calibri" panose="020F0502020204030204" pitchFamily="34" charset="0"/>
                <a:ea typeface="SimSun" panose="02010600030101010101" pitchFamily="2" charset="-122"/>
                <a:cs typeface="Calibri" panose="020F0502020204030204" pitchFamily="34" charset="0"/>
              </a:rPr>
              <a:t>pour des salariés d’entreprises lors de journées solidaires comme bénévoles</a:t>
            </a:r>
            <a:r>
              <a:rPr lang="fr-FR" sz="1400" kern="150" dirty="0">
                <a:solidFill>
                  <a:srgbClr val="136CB0"/>
                </a:solidFill>
                <a:effectLst/>
                <a:latin typeface="Calibri" panose="020F0502020204030204" pitchFamily="34" charset="0"/>
                <a:ea typeface="SimSun" panose="02010600030101010101" pitchFamily="2" charset="-122"/>
                <a:cs typeface="Calibri" panose="020F0502020204030204" pitchFamily="34" charset="0"/>
              </a:rPr>
              <a:t>. </a:t>
            </a:r>
          </a:p>
          <a:p>
            <a:pPr marL="685800" lvl="1" algn="just">
              <a:lnSpc>
                <a:spcPct val="115000"/>
              </a:lnSpc>
              <a:spcBef>
                <a:spcPts val="0"/>
              </a:spcBef>
              <a:buFont typeface="Wingdings" panose="05000000000000000000" pitchFamily="2" charset="2"/>
              <a:buChar char="Ø"/>
            </a:pPr>
            <a:endParaRPr lang="fr-FR" sz="1400" b="1" kern="150" dirty="0">
              <a:solidFill>
                <a:srgbClr val="136CB0"/>
              </a:solidFill>
              <a:latin typeface="Calibri" panose="020F0502020204030204" pitchFamily="34" charset="0"/>
              <a:ea typeface="SimSun" panose="02010600030101010101" pitchFamily="2" charset="-122"/>
              <a:cs typeface="Calibri" panose="020F0502020204030204" pitchFamily="34" charset="0"/>
            </a:endParaRPr>
          </a:p>
          <a:p>
            <a:pPr marL="685800" lvl="1" algn="just">
              <a:lnSpc>
                <a:spcPct val="115000"/>
              </a:lnSpc>
              <a:spcBef>
                <a:spcPts val="0"/>
              </a:spcBef>
              <a:buFont typeface="Wingdings" panose="05000000000000000000" pitchFamily="2" charset="2"/>
              <a:buChar char="Ø"/>
            </a:pPr>
            <a:r>
              <a:rPr lang="fr-FR" sz="1400" b="1" dirty="0">
                <a:solidFill>
                  <a:srgbClr val="136CB0"/>
                </a:solidFill>
                <a:latin typeface="Calibri" panose="020F0502020204030204" pitchFamily="34" charset="0"/>
                <a:cs typeface="Calibri" panose="020F0502020204030204" pitchFamily="34" charset="0"/>
              </a:rPr>
              <a:t>Tisser des partenariats et des liens avec des acteurs privilégiés </a:t>
            </a:r>
            <a:r>
              <a:rPr lang="fr-FR" sz="1400" dirty="0">
                <a:solidFill>
                  <a:schemeClr val="tx1"/>
                </a:solidFill>
                <a:latin typeface="Calibri" panose="020F0502020204030204" pitchFamily="34" charset="0"/>
                <a:cs typeface="Calibri" panose="020F0502020204030204" pitchFamily="34" charset="0"/>
              </a:rPr>
              <a:t>indispensables au fonctionnement à l’Accueil de jour et Orientation sociale et médicale. </a:t>
            </a:r>
          </a:p>
          <a:p>
            <a:pPr marL="685800" lvl="1" algn="just">
              <a:lnSpc>
                <a:spcPct val="115000"/>
              </a:lnSpc>
              <a:spcBef>
                <a:spcPts val="0"/>
              </a:spcBef>
              <a:buFont typeface="Wingdings" panose="05000000000000000000" pitchFamily="2" charset="2"/>
              <a:buChar char="Ø"/>
            </a:pPr>
            <a:endParaRPr lang="fr-FR" sz="1400" b="1" kern="150" dirty="0">
              <a:solidFill>
                <a:srgbClr val="136CB0"/>
              </a:solidFill>
              <a:latin typeface="Calibri" panose="020F0502020204030204" pitchFamily="34" charset="0"/>
              <a:ea typeface="SimSun" panose="02010600030101010101" pitchFamily="2" charset="-122"/>
              <a:cs typeface="Calibri" panose="020F0502020204030204" pitchFamily="34" charset="0"/>
            </a:endParaRPr>
          </a:p>
        </p:txBody>
      </p:sp>
      <p:pic>
        <p:nvPicPr>
          <p:cNvPr id="7" name="Image 6" descr="Une image contenant texte, Police, logo, Graphique&#10;&#10;Description générée automatiquement"/>
          <p:cNvPicPr>
            <a:picLocks noChangeAspect="1"/>
          </p:cNvPicPr>
          <p:nvPr/>
        </p:nvPicPr>
        <p:blipFill>
          <a:blip r:embed="rId3" cstate="print"/>
          <a:srcRect/>
          <a:stretch>
            <a:fillRect/>
          </a:stretch>
        </p:blipFill>
        <p:spPr>
          <a:xfrm>
            <a:off x="245806" y="185505"/>
            <a:ext cx="1769807" cy="607622"/>
          </a:xfrm>
          <a:prstGeom prst="rect">
            <a:avLst/>
          </a:prstGeom>
        </p:spPr>
      </p:pic>
      <p:sp>
        <p:nvSpPr>
          <p:cNvPr id="4" name="ZoneTexte 3"/>
          <p:cNvSpPr txBox="1"/>
          <p:nvPr/>
        </p:nvSpPr>
        <p:spPr>
          <a:xfrm>
            <a:off x="1944493" y="253964"/>
            <a:ext cx="9469757" cy="413959"/>
          </a:xfrm>
          <a:prstGeom prst="rect">
            <a:avLst/>
          </a:prstGeom>
          <a:noFill/>
        </p:spPr>
        <p:txBody>
          <a:bodyPr wrap="square" lIns="91440" tIns="45720" rIns="91440" bIns="45720" anchor="t">
            <a:spAutoFit/>
          </a:bodyPr>
          <a:lstStyle/>
          <a:p>
            <a:pPr>
              <a:lnSpc>
                <a:spcPct val="110000"/>
              </a:lnSpc>
              <a:spcBef>
                <a:spcPts val="0"/>
              </a:spcBef>
            </a:pPr>
            <a:r>
              <a:rPr lang="fr-FR" sz="2000" b="1" dirty="0">
                <a:solidFill>
                  <a:srgbClr val="136CB0"/>
                </a:solidFill>
                <a:latin typeface="Calibri"/>
                <a:ea typeface="Calibri"/>
                <a:cs typeface="Times New Roman"/>
              </a:rPr>
              <a:t>Quels sont les                                                            ?   </a:t>
            </a:r>
          </a:p>
        </p:txBody>
      </p:sp>
      <p:sp>
        <p:nvSpPr>
          <p:cNvPr id="9" name="Rectangle : coins arrondis 8"/>
          <p:cNvSpPr/>
          <p:nvPr/>
        </p:nvSpPr>
        <p:spPr>
          <a:xfrm>
            <a:off x="3562184" y="240873"/>
            <a:ext cx="3228910" cy="514500"/>
          </a:xfrm>
          <a:prstGeom prst="roundRect">
            <a:avLst>
              <a:gd name="adj" fmla="val 50000"/>
            </a:avLst>
          </a:prstGeom>
          <a:solidFill>
            <a:srgbClr val="FFD400"/>
          </a:solidFill>
          <a:ln>
            <a:solidFill>
              <a:srgbClr val="FFD4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0A4644"/>
                </a:solidFill>
                <a:latin typeface="Calibri" panose="020F0502020204030204" pitchFamily="34" charset="0"/>
                <a:cs typeface="Times New Roman" panose="02020603050405020304" pitchFamily="18" charset="0"/>
              </a:rPr>
              <a:t>bénéfices les entreprises </a:t>
            </a:r>
          </a:p>
        </p:txBody>
      </p:sp>
      <p:cxnSp>
        <p:nvCxnSpPr>
          <p:cNvPr id="10" name="Connecteur droit 9"/>
          <p:cNvCxnSpPr/>
          <p:nvPr/>
        </p:nvCxnSpPr>
        <p:spPr>
          <a:xfrm>
            <a:off x="2015613" y="986283"/>
            <a:ext cx="8648700" cy="0"/>
          </a:xfrm>
          <a:prstGeom prst="line">
            <a:avLst/>
          </a:prstGeom>
          <a:ln w="38100">
            <a:solidFill>
              <a:srgbClr val="FFD400"/>
            </a:solidFill>
          </a:ln>
        </p:spPr>
        <p:style>
          <a:lnRef idx="2">
            <a:schemeClr val="accent1"/>
          </a:lnRef>
          <a:fillRef idx="0">
            <a:schemeClr val="accent1"/>
          </a:fillRef>
          <a:effectRef idx="1">
            <a:schemeClr val="accent1"/>
          </a:effectRef>
          <a:fontRef idx="minor">
            <a:schemeClr val="tx1"/>
          </a:fontRef>
        </p:style>
      </p:cxnSp>
      <p:pic>
        <p:nvPicPr>
          <p:cNvPr id="8" name="Image 7" descr="Une image contenant symbole, logo, Police, texte&#10;&#10;Description générée automatiquement">
            <a:extLst>
              <a:ext uri="{FF2B5EF4-FFF2-40B4-BE49-F238E27FC236}">
                <a16:creationId xmlns:a16="http://schemas.microsoft.com/office/drawing/2014/main" id="{0D9EA073-5FAA-EF14-F06F-D273E6D55B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120" y="870820"/>
            <a:ext cx="1231375" cy="43718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noEditPoints="1"/>
          </p:cNvSpPr>
          <p:nvPr>
            <p:ph type="sldNum" sz="quarter" idx="12"/>
          </p:nvPr>
        </p:nvSpPr>
        <p:spPr>
          <a:xfrm>
            <a:off x="9093485" y="5979014"/>
            <a:ext cx="2743200" cy="365125"/>
          </a:xfrm>
        </p:spPr>
        <p:txBody>
          <a:bodyPr/>
          <a:lstStyle/>
          <a:p>
            <a:fld id="{C8E01AB1-E080-4E8B-8E52-6DE010CD7F84}" type="slidenum">
              <a:rPr lang="fr-FR" smtClean="0"/>
              <a:pPr/>
              <a:t>8</a:t>
            </a:fld>
            <a:endParaRPr lang="fr-FR"/>
          </a:p>
        </p:txBody>
      </p:sp>
      <p:sp>
        <p:nvSpPr>
          <p:cNvPr id="33" name="Rectangle : coins arrondis 32"/>
          <p:cNvSpPr/>
          <p:nvPr/>
        </p:nvSpPr>
        <p:spPr>
          <a:xfrm>
            <a:off x="3371436" y="279641"/>
            <a:ext cx="3585955" cy="467782"/>
          </a:xfrm>
          <a:prstGeom prst="roundRect">
            <a:avLst>
              <a:gd name="adj" fmla="val 50000"/>
            </a:avLst>
          </a:prstGeom>
          <a:solidFill>
            <a:srgbClr val="FFD4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0A4644"/>
                </a:solidFill>
                <a:latin typeface="Calibri" panose="020F0502020204030204" pitchFamily="34" charset="0"/>
                <a:cs typeface="Times New Roman" panose="02020603050405020304" pitchFamily="18" charset="0"/>
              </a:rPr>
              <a:t>concrètement nous aider   </a:t>
            </a:r>
            <a:endParaRPr lang="fr-FR" sz="2000" b="1" dirty="0">
              <a:solidFill>
                <a:srgbClr val="0A4644"/>
              </a:solidFill>
              <a:latin typeface="Calibri" panose="020F0502020204030204" pitchFamily="34" charset="0"/>
              <a:cs typeface="Calibri" panose="020F0502020204030204" pitchFamily="34" charset="0"/>
            </a:endParaRPr>
          </a:p>
        </p:txBody>
      </p:sp>
      <p:cxnSp>
        <p:nvCxnSpPr>
          <p:cNvPr id="9" name="Connecteur droit 8"/>
          <p:cNvCxnSpPr/>
          <p:nvPr/>
        </p:nvCxnSpPr>
        <p:spPr>
          <a:xfrm>
            <a:off x="1135149" y="1083670"/>
            <a:ext cx="8648700" cy="0"/>
          </a:xfrm>
          <a:prstGeom prst="line">
            <a:avLst/>
          </a:prstGeom>
          <a:ln w="38100">
            <a:solidFill>
              <a:srgbClr val="FFD400"/>
            </a:solidFill>
          </a:ln>
        </p:spPr>
        <p:style>
          <a:lnRef idx="2">
            <a:schemeClr val="accent1"/>
          </a:lnRef>
          <a:fillRef idx="0">
            <a:schemeClr val="accent1"/>
          </a:fillRef>
          <a:effectRef idx="1">
            <a:schemeClr val="accent1"/>
          </a:effectRef>
          <a:fontRef idx="minor">
            <a:schemeClr val="tx1"/>
          </a:fontRef>
        </p:style>
      </p:cxnSp>
      <p:pic>
        <p:nvPicPr>
          <p:cNvPr id="3" name="Image 2" descr="Une image contenant texte, Police, logo, Graphique&#10;&#10;Description générée automatiquement"/>
          <p:cNvPicPr>
            <a:picLocks noChangeAspect="1"/>
          </p:cNvPicPr>
          <p:nvPr/>
        </p:nvPicPr>
        <p:blipFill>
          <a:blip r:embed="rId3" cstate="print"/>
          <a:srcRect/>
          <a:stretch>
            <a:fillRect/>
          </a:stretch>
        </p:blipFill>
        <p:spPr>
          <a:xfrm>
            <a:off x="245806" y="185505"/>
            <a:ext cx="1769807" cy="607622"/>
          </a:xfrm>
          <a:prstGeom prst="rect">
            <a:avLst/>
          </a:prstGeom>
        </p:spPr>
      </p:pic>
      <p:sp>
        <p:nvSpPr>
          <p:cNvPr id="34" name="BoîteDeDialogue 33"/>
          <p:cNvSpPr txBox="1"/>
          <p:nvPr/>
        </p:nvSpPr>
        <p:spPr>
          <a:xfrm>
            <a:off x="2177549" y="260022"/>
            <a:ext cx="7976191" cy="458588"/>
          </a:xfrm>
          <a:prstGeom prst="rect">
            <a:avLst/>
          </a:prstGeom>
          <a:noFill/>
        </p:spPr>
        <p:txBody>
          <a:bodyPr wrap="square" rtlCol="0">
            <a:spAutoFit/>
          </a:bodyPr>
          <a:lstStyle/>
          <a:p>
            <a:r>
              <a:rPr lang="fr-FR" sz="2000" b="1" dirty="0">
                <a:solidFill>
                  <a:srgbClr val="0070C0"/>
                </a:solidFill>
                <a:latin typeface="Calibri" panose="020F0502020204030204" pitchFamily="34" charset="0"/>
                <a:cs typeface="Times New Roman" panose="02020603050405020304" pitchFamily="18" charset="0"/>
              </a:rPr>
              <a:t>Comment</a:t>
            </a:r>
            <a:r>
              <a:rPr lang="fr-FR" sz="2000" b="1" dirty="0">
                <a:solidFill>
                  <a:srgbClr val="0A4644"/>
                </a:solidFill>
                <a:latin typeface="Calibri" panose="020F0502020204030204" pitchFamily="34" charset="0"/>
                <a:cs typeface="Times New Roman" panose="02020603050405020304" pitchFamily="18" charset="0"/>
              </a:rPr>
              <a:t> </a:t>
            </a:r>
            <a:r>
              <a:rPr lang="fr-FR" sz="2400" b="1" dirty="0">
                <a:solidFill>
                  <a:srgbClr val="0A4644"/>
                </a:solidFill>
                <a:latin typeface="Calibri" panose="020F0502020204030204" pitchFamily="34" charset="0"/>
                <a:cs typeface="Times New Roman" panose="02020603050405020304" pitchFamily="18" charset="0"/>
              </a:rPr>
              <a:t>    </a:t>
            </a:r>
            <a:r>
              <a:rPr lang="fr-FR" sz="2000" b="1" dirty="0">
                <a:solidFill>
                  <a:srgbClr val="0A4644"/>
                </a:solidFill>
                <a:latin typeface="Calibri" panose="020F0502020204030204" pitchFamily="34" charset="0"/>
                <a:cs typeface="Times New Roman" panose="02020603050405020304" pitchFamily="18" charset="0"/>
              </a:rPr>
              <a:t>                                                         </a:t>
            </a:r>
            <a:r>
              <a:rPr lang="fr-FR" sz="2400" b="1" dirty="0">
                <a:solidFill>
                  <a:srgbClr val="0A4644"/>
                </a:solidFill>
                <a:latin typeface="Calibri" panose="020F0502020204030204" pitchFamily="34" charset="0"/>
                <a:cs typeface="Times New Roman" panose="02020603050405020304" pitchFamily="18" charset="0"/>
              </a:rPr>
              <a:t>  </a:t>
            </a:r>
            <a:r>
              <a:rPr lang="fr-FR" sz="2000" b="1" dirty="0">
                <a:solidFill>
                  <a:srgbClr val="0070C0"/>
                </a:solidFill>
                <a:latin typeface="Calibri" panose="020F0502020204030204" pitchFamily="34" charset="0"/>
                <a:cs typeface="Times New Roman" panose="02020603050405020304" pitchFamily="18" charset="0"/>
              </a:rPr>
              <a:t>?</a:t>
            </a:r>
            <a:r>
              <a:rPr lang="fr-FR" sz="2400" b="1" dirty="0">
                <a:solidFill>
                  <a:srgbClr val="0A4644"/>
                </a:solidFill>
                <a:latin typeface="Calibri" panose="020F0502020204030204" pitchFamily="34" charset="0"/>
                <a:cs typeface="Times New Roman" panose="02020603050405020304" pitchFamily="18" charset="0"/>
              </a:rPr>
              <a:t>                                                                      </a:t>
            </a:r>
            <a:endParaRPr lang="en-US" dirty="0"/>
          </a:p>
        </p:txBody>
      </p:sp>
      <p:sp>
        <p:nvSpPr>
          <p:cNvPr id="8" name="ZoneTexte 7">
            <a:extLst>
              <a:ext uri="{FF2B5EF4-FFF2-40B4-BE49-F238E27FC236}">
                <a16:creationId xmlns:a16="http://schemas.microsoft.com/office/drawing/2014/main" id="{EF78BBB4-1FF9-1AE4-FB37-88FC01C01446}"/>
              </a:ext>
            </a:extLst>
          </p:cNvPr>
          <p:cNvSpPr txBox="1"/>
          <p:nvPr/>
        </p:nvSpPr>
        <p:spPr>
          <a:xfrm>
            <a:off x="1762115" y="1286417"/>
            <a:ext cx="8942671" cy="3908762"/>
          </a:xfrm>
          <a:prstGeom prst="rect">
            <a:avLst/>
          </a:prstGeom>
          <a:noFill/>
          <a:ln>
            <a:solidFill>
              <a:srgbClr val="FFD4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fr-FR" sz="1600" dirty="0">
              <a:solidFill>
                <a:srgbClr val="002060"/>
              </a:solidFill>
              <a:latin typeface="Calibri"/>
              <a:cs typeface="Calibri"/>
            </a:endParaRPr>
          </a:p>
          <a:p>
            <a:r>
              <a:rPr lang="fr-FR" sz="1400" b="1" dirty="0">
                <a:solidFill>
                  <a:srgbClr val="136CB0"/>
                </a:solidFill>
                <a:latin typeface="Calibri" pitchFamily="34" charset="0"/>
                <a:cs typeface="Calibri" pitchFamily="34" charset="0"/>
              </a:rPr>
              <a:t>Votre cœur de métier étant en résonance avec les services proposés par les Centres à ces personnes en situation précaire, nous vous proposons : </a:t>
            </a:r>
          </a:p>
          <a:p>
            <a:endParaRPr lang="fr-FR" sz="1400" dirty="0">
              <a:solidFill>
                <a:srgbClr val="002060"/>
              </a:solidFill>
              <a:latin typeface="Calibri" pitchFamily="34" charset="0"/>
              <a:cs typeface="Calibri" pitchFamily="34" charset="0"/>
            </a:endParaRPr>
          </a:p>
          <a:p>
            <a:pPr marL="285750" indent="-285750">
              <a:buFont typeface="Wingdings"/>
              <a:buChar char="Ø"/>
            </a:pPr>
            <a:r>
              <a:rPr lang="fr-FR" sz="1400" b="1" dirty="0">
                <a:solidFill>
                  <a:srgbClr val="136CB0"/>
                </a:solidFill>
                <a:latin typeface="Calibri"/>
                <a:cs typeface="Calibri"/>
              </a:rPr>
              <a:t>De </a:t>
            </a:r>
            <a:r>
              <a:rPr lang="fr-FR" sz="1400" b="1" dirty="0" err="1">
                <a:solidFill>
                  <a:srgbClr val="136CB0"/>
                </a:solidFill>
                <a:latin typeface="Calibri"/>
                <a:cs typeface="Calibri"/>
              </a:rPr>
              <a:t>co-construire</a:t>
            </a:r>
            <a:r>
              <a:rPr lang="fr-FR" sz="1400" b="1" dirty="0">
                <a:solidFill>
                  <a:srgbClr val="136CB0"/>
                </a:solidFill>
                <a:latin typeface="Calibri"/>
                <a:cs typeface="Calibri"/>
              </a:rPr>
              <a:t> avec nous une action sociale matchant avec votre engagement RSE selon ces 2 axes : </a:t>
            </a:r>
            <a:endParaRPr lang="fr-FR" sz="1200" dirty="0">
              <a:latin typeface="Calibri"/>
              <a:cs typeface="Calibri"/>
            </a:endParaRPr>
          </a:p>
          <a:p>
            <a:pPr marL="742950" lvl="1" indent="-285750">
              <a:buFont typeface="Wingdings" pitchFamily="2" charset="2"/>
              <a:buChar char="Ø"/>
            </a:pPr>
            <a:r>
              <a:rPr lang="fr-FR" sz="1200" dirty="0">
                <a:latin typeface="Calibri"/>
                <a:cs typeface="Calibri"/>
              </a:rPr>
              <a:t>Vous vous engagez avec vos collaborateurs dans des activités à fort impact social, créant des synergies dans votre écosystème avec le centre, les institutions et les autres acteurs privilégiés, valorisant ainsi votre mission auprès de vos salariés, de vos clients et de vos actionnaires. </a:t>
            </a:r>
          </a:p>
          <a:p>
            <a:pPr marL="742950" lvl="1" indent="-285750">
              <a:buFont typeface="Wingdings" pitchFamily="2" charset="2"/>
              <a:buChar char="Ø"/>
            </a:pPr>
            <a:endParaRPr lang="fr-FR" sz="1200" dirty="0">
              <a:solidFill>
                <a:srgbClr val="002060"/>
              </a:solidFill>
              <a:latin typeface="Calibri" pitchFamily="34" charset="0"/>
              <a:cs typeface="Calibri" pitchFamily="34" charset="0"/>
            </a:endParaRPr>
          </a:p>
          <a:p>
            <a:pPr marL="742950" lvl="1" indent="-285750">
              <a:buFont typeface="Wingdings" pitchFamily="2" charset="2"/>
              <a:buChar char="Ø"/>
            </a:pPr>
            <a:r>
              <a:rPr lang="fr-FR" sz="1200" dirty="0">
                <a:latin typeface="Calibri" pitchFamily="34" charset="0"/>
                <a:cs typeface="Calibri" pitchFamily="34" charset="0"/>
              </a:rPr>
              <a:t>Vous qualifier les bénéfices pour votre entreprise en formalisant des KPI d'efficacité sociale concrets selon les critères ESG (environnementaux, sociaux et gouvernance en application de la directive CSRD). </a:t>
            </a:r>
            <a:endParaRPr lang="fr-FR" sz="1200" b="1" dirty="0">
              <a:latin typeface="Calibri" pitchFamily="34" charset="0"/>
              <a:cs typeface="Calibri" pitchFamily="34" charset="0"/>
            </a:endParaRPr>
          </a:p>
          <a:p>
            <a:endParaRPr lang="fr-FR" sz="1400" b="1" dirty="0">
              <a:solidFill>
                <a:srgbClr val="002060"/>
              </a:solidFill>
              <a:latin typeface="Calibri" pitchFamily="34" charset="0"/>
              <a:cs typeface="Calibri" pitchFamily="34" charset="0"/>
            </a:endParaRPr>
          </a:p>
          <a:p>
            <a:pPr marL="285750" indent="-285750">
              <a:buFont typeface="Wingdings"/>
              <a:buChar char="Ø"/>
            </a:pPr>
            <a:r>
              <a:rPr lang="fr-FR" sz="1400" b="1" dirty="0">
                <a:solidFill>
                  <a:srgbClr val="136CB0"/>
                </a:solidFill>
                <a:latin typeface="Calibri" pitchFamily="34" charset="0"/>
                <a:cs typeface="Calibri" pitchFamily="34" charset="0"/>
              </a:rPr>
              <a:t>5 moyens d’actions vous sont proposés avec des KPI précis et déclinés en annexe p 18 et 19  :</a:t>
            </a:r>
            <a:endParaRPr lang="fr-FR" sz="1400" dirty="0">
              <a:solidFill>
                <a:srgbClr val="002060"/>
              </a:solidFill>
              <a:latin typeface="Calibri" pitchFamily="34" charset="0"/>
              <a:cs typeface="Calibri" pitchFamily="34" charset="0"/>
            </a:endParaRPr>
          </a:p>
          <a:p>
            <a:pPr marL="742950" lvl="1" indent="-285750">
              <a:buFont typeface="Wingdings" pitchFamily="2" charset="2"/>
              <a:buChar char="Ø"/>
            </a:pPr>
            <a:r>
              <a:rPr lang="fr-FR" sz="1200" dirty="0">
                <a:latin typeface="Calibri" pitchFamily="34" charset="0"/>
                <a:cs typeface="Calibri" pitchFamily="34" charset="0"/>
              </a:rPr>
              <a:t>Pro Bono </a:t>
            </a:r>
          </a:p>
          <a:p>
            <a:pPr marL="742950" lvl="1" indent="-285750">
              <a:buFont typeface="Wingdings" pitchFamily="2" charset="2"/>
              <a:buChar char="Ø"/>
            </a:pPr>
            <a:r>
              <a:rPr lang="fr-FR" sz="1200" dirty="0">
                <a:latin typeface="Calibri" pitchFamily="34" charset="0"/>
                <a:cs typeface="Calibri" pitchFamily="34" charset="0"/>
              </a:rPr>
              <a:t>Mécénat de compétences</a:t>
            </a:r>
          </a:p>
          <a:p>
            <a:pPr marL="742950" lvl="1" indent="-285750">
              <a:buFont typeface="Wingdings" pitchFamily="2" charset="2"/>
              <a:buChar char="Ø"/>
            </a:pPr>
            <a:r>
              <a:rPr lang="fr-FR" sz="1200" dirty="0">
                <a:latin typeface="Calibri" pitchFamily="34" charset="0"/>
                <a:cs typeface="Calibri" pitchFamily="34" charset="0"/>
              </a:rPr>
              <a:t>Don en nature</a:t>
            </a:r>
          </a:p>
          <a:p>
            <a:pPr marL="742950" lvl="1" indent="-285750">
              <a:buFont typeface="Wingdings" pitchFamily="2" charset="2"/>
              <a:buChar char="Ø"/>
            </a:pPr>
            <a:r>
              <a:rPr lang="fr-FR" sz="1200" dirty="0">
                <a:latin typeface="Calibri" pitchFamily="34" charset="0"/>
                <a:cs typeface="Calibri" pitchFamily="34" charset="0"/>
              </a:rPr>
              <a:t>Don en numéraire</a:t>
            </a:r>
          </a:p>
          <a:p>
            <a:pPr marL="742950" lvl="1" indent="-285750">
              <a:buFont typeface="Wingdings" pitchFamily="2" charset="2"/>
              <a:buChar char="Ø"/>
            </a:pPr>
            <a:r>
              <a:rPr lang="fr-FR" sz="1200" dirty="0">
                <a:latin typeface="Calibri" pitchFamily="34" charset="0"/>
                <a:cs typeface="Calibri" pitchFamily="34" charset="0"/>
              </a:rPr>
              <a:t>Implications de vos salariés et communication RH</a:t>
            </a:r>
          </a:p>
          <a:p>
            <a:pPr marL="742950" lvl="1" indent="-285750">
              <a:buFont typeface="Courier New"/>
              <a:buChar char="o"/>
            </a:pPr>
            <a:endParaRPr lang="fr-FR" sz="1600" dirty="0">
              <a:solidFill>
                <a:srgbClr val="000000"/>
              </a:solidFill>
              <a:latin typeface="Calibri" pitchFamily="34" charset="0"/>
              <a:cs typeface="Calibri" pitchFamily="34" charset="0"/>
            </a:endParaRPr>
          </a:p>
        </p:txBody>
      </p:sp>
      <p:pic>
        <p:nvPicPr>
          <p:cNvPr id="10" name="Image 9" descr="Une image contenant symbole, logo, Police, texte&#10;&#10;Description générée automatiquement">
            <a:extLst>
              <a:ext uri="{FF2B5EF4-FFF2-40B4-BE49-F238E27FC236}">
                <a16:creationId xmlns:a16="http://schemas.microsoft.com/office/drawing/2014/main" id="{0D9EA073-5FAA-EF14-F06F-D273E6D55B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120" y="870820"/>
            <a:ext cx="1231375" cy="437180"/>
          </a:xfrm>
          <a:prstGeom prst="rect">
            <a:avLst/>
          </a:prstGeom>
        </p:spPr>
      </p:pic>
    </p:spTree>
    <p:extLst>
      <p:ext uri="{BB962C8B-B14F-4D97-AF65-F5344CB8AC3E}">
        <p14:creationId xmlns:p14="http://schemas.microsoft.com/office/powerpoint/2010/main" val="2099467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noEditPoints="1"/>
          </p:cNvSpPr>
          <p:nvPr>
            <p:ph type="sldNum" sz="quarter" idx="12"/>
          </p:nvPr>
        </p:nvSpPr>
        <p:spPr>
          <a:xfrm>
            <a:off x="8610600" y="5948192"/>
            <a:ext cx="2743200" cy="365125"/>
          </a:xfrm>
        </p:spPr>
        <p:txBody>
          <a:bodyPr/>
          <a:lstStyle/>
          <a:p>
            <a:fld id="{C8E01AB1-E080-4E8B-8E52-6DE010CD7F84}" type="slidenum">
              <a:rPr lang="fr-FR" smtClean="0"/>
              <a:pPr/>
              <a:t>9</a:t>
            </a:fld>
            <a:endParaRPr lang="fr-FR"/>
          </a:p>
        </p:txBody>
      </p:sp>
      <p:sp>
        <p:nvSpPr>
          <p:cNvPr id="33" name="Rectangle : coins arrondis 32"/>
          <p:cNvSpPr/>
          <p:nvPr/>
        </p:nvSpPr>
        <p:spPr>
          <a:xfrm>
            <a:off x="4166481" y="263445"/>
            <a:ext cx="3840481" cy="562474"/>
          </a:xfrm>
          <a:prstGeom prst="roundRect">
            <a:avLst>
              <a:gd name="adj" fmla="val 50000"/>
            </a:avLst>
          </a:prstGeom>
          <a:solidFill>
            <a:srgbClr val="FFD4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a:solidFill>
                  <a:srgbClr val="0A4644"/>
                </a:solidFill>
                <a:latin typeface="Calibri" panose="020F0502020204030204" pitchFamily="34" charset="0"/>
                <a:cs typeface="Times New Roman" panose="02020603050405020304" pitchFamily="18" charset="0"/>
              </a:rPr>
              <a:t>Annexes</a:t>
            </a:r>
            <a:r>
              <a:rPr lang="fr-FR" sz="2400" b="1">
                <a:solidFill>
                  <a:srgbClr val="0A4644"/>
                </a:solidFill>
                <a:latin typeface="Calibri" panose="020F0502020204030204" pitchFamily="34" charset="0"/>
                <a:cs typeface="Times New Roman" panose="02020603050405020304" pitchFamily="18" charset="0"/>
              </a:rPr>
              <a:t>  </a:t>
            </a:r>
            <a:endParaRPr lang="fr-FR" sz="2400" b="1">
              <a:solidFill>
                <a:srgbClr val="0A4644"/>
              </a:solidFill>
              <a:latin typeface="Calibri" panose="020F0502020204030204" pitchFamily="34" charset="0"/>
              <a:cs typeface="Calibri" panose="020F0502020204030204" pitchFamily="34" charset="0"/>
            </a:endParaRPr>
          </a:p>
        </p:txBody>
      </p:sp>
      <p:sp>
        <p:nvSpPr>
          <p:cNvPr id="6" name="Espace réservé du contenu 3"/>
          <p:cNvSpPr txBox="1"/>
          <p:nvPr/>
        </p:nvSpPr>
        <p:spPr>
          <a:xfrm>
            <a:off x="789137" y="1511201"/>
            <a:ext cx="10457983" cy="2210862"/>
          </a:xfrm>
          <a:prstGeom prst="rect">
            <a:avLst/>
          </a:prstGeom>
          <a:noFill/>
          <a:ln w="9525">
            <a:noFill/>
          </a:ln>
        </p:spPr>
        <p:txBody>
          <a:bodyPr vert="horz" wrap="square" lIns="91440" tIns="45720" rIns="91440" bIns="45720" rtlCol="0" anchor="t">
            <a:sp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fr-FR" dirty="0">
                <a:solidFill>
                  <a:srgbClr val="0070C0"/>
                </a:solidFill>
                <a:latin typeface="Calibri"/>
                <a:ea typeface="Calibri" panose="020F0502020204030204" pitchFamily="34" charset="0"/>
                <a:cs typeface="Calibri"/>
              </a:rPr>
              <a:t>					 </a:t>
            </a:r>
            <a:r>
              <a:rPr lang="fr-FR" b="1" dirty="0">
                <a:solidFill>
                  <a:srgbClr val="136CB0"/>
                </a:solidFill>
                <a:latin typeface="Calibri"/>
                <a:cs typeface="Calibri"/>
              </a:rPr>
              <a:t>  </a:t>
            </a:r>
          </a:p>
          <a:p>
            <a:pPr>
              <a:buFont typeface="Wingdings" panose="05000000000000000000" pitchFamily="2" charset="2"/>
              <a:buChar char="Ø"/>
            </a:pPr>
            <a:r>
              <a:rPr lang="fr-FR" sz="1400" b="1" dirty="0">
                <a:solidFill>
                  <a:srgbClr val="0070C0"/>
                </a:solidFill>
                <a:latin typeface="Calibri"/>
                <a:ea typeface="Calibri"/>
                <a:cs typeface="Calibri"/>
              </a:rPr>
              <a:t>Nos partenariats</a:t>
            </a:r>
            <a:r>
              <a:rPr lang="fr-FR" sz="1400" dirty="0">
                <a:solidFill>
                  <a:srgbClr val="0070C0"/>
                </a:solidFill>
                <a:latin typeface="Calibri"/>
                <a:ea typeface="Calibri"/>
                <a:cs typeface="Calibri"/>
              </a:rPr>
              <a:t> et les acteurs privilégiés indispensables à son fonctionnement 		                              p 10		</a:t>
            </a:r>
          </a:p>
          <a:p>
            <a:pPr>
              <a:buFont typeface="Wingdings" panose="05000000000000000000" pitchFamily="2" charset="2"/>
              <a:buChar char="Ø"/>
            </a:pPr>
            <a:r>
              <a:rPr lang="fr-FR" sz="1400" b="1" dirty="0">
                <a:solidFill>
                  <a:srgbClr val="0070C0"/>
                </a:solidFill>
                <a:latin typeface="Calibri"/>
                <a:ea typeface="Calibri"/>
                <a:cs typeface="Calibri"/>
              </a:rPr>
              <a:t>Les services </a:t>
            </a:r>
            <a:r>
              <a:rPr lang="fr-FR" sz="1400" dirty="0">
                <a:solidFill>
                  <a:srgbClr val="0070C0"/>
                </a:solidFill>
                <a:latin typeface="Calibri"/>
                <a:ea typeface="Calibri"/>
                <a:cs typeface="Calibri"/>
              </a:rPr>
              <a:t>des Centres présentés de façon plus détaillée				                                                     p 13</a:t>
            </a:r>
          </a:p>
          <a:p>
            <a:pPr>
              <a:buFont typeface="Wingdings" panose="05000000000000000000" pitchFamily="2" charset="2"/>
              <a:buChar char="Ø"/>
            </a:pPr>
            <a:r>
              <a:rPr lang="fr-FR" sz="1400" dirty="0">
                <a:solidFill>
                  <a:srgbClr val="0070C0"/>
                </a:solidFill>
                <a:latin typeface="Calibri"/>
                <a:ea typeface="Calibri"/>
                <a:cs typeface="Calibri"/>
              </a:rPr>
              <a:t>Quels sont </a:t>
            </a:r>
            <a:r>
              <a:rPr lang="fr-FR" sz="1400" b="1" dirty="0">
                <a:solidFill>
                  <a:srgbClr val="0070C0"/>
                </a:solidFill>
                <a:latin typeface="Calibri"/>
                <a:ea typeface="Calibri"/>
                <a:cs typeface="Calibri"/>
              </a:rPr>
              <a:t>les besoins de financement </a:t>
            </a:r>
            <a:r>
              <a:rPr lang="fr-FR" sz="1400" dirty="0">
                <a:solidFill>
                  <a:srgbClr val="0070C0"/>
                </a:solidFill>
                <a:latin typeface="Calibri"/>
                <a:ea typeface="Calibri"/>
                <a:cs typeface="Calibri"/>
              </a:rPr>
              <a:t>?                                                                                                                         p 16</a:t>
            </a:r>
          </a:p>
          <a:p>
            <a:pPr>
              <a:buFont typeface="Wingdings" panose="05000000000000000000" pitchFamily="2" charset="2"/>
              <a:buChar char="Ø"/>
            </a:pPr>
            <a:r>
              <a:rPr lang="fr-FR" sz="1400" dirty="0">
                <a:solidFill>
                  <a:srgbClr val="0070C0"/>
                </a:solidFill>
                <a:latin typeface="Calibri"/>
                <a:ea typeface="Calibri"/>
                <a:cs typeface="Calibri"/>
              </a:rPr>
              <a:t>Quels sont </a:t>
            </a:r>
            <a:r>
              <a:rPr lang="fr-FR" sz="1400" b="1" dirty="0">
                <a:solidFill>
                  <a:srgbClr val="0070C0"/>
                </a:solidFill>
                <a:latin typeface="Calibri"/>
                <a:ea typeface="Calibri"/>
                <a:cs typeface="Calibri"/>
              </a:rPr>
              <a:t>les indicateurs d'efficacité sociale</a:t>
            </a:r>
            <a:r>
              <a:rPr lang="fr-FR" sz="1400" dirty="0">
                <a:solidFill>
                  <a:srgbClr val="0070C0"/>
                </a:solidFill>
                <a:latin typeface="Calibri"/>
                <a:ea typeface="Calibri"/>
                <a:cs typeface="Calibri"/>
              </a:rPr>
              <a:t> qui matchent avec votre métier ?        </a:t>
            </a:r>
            <a:r>
              <a:rPr lang="fr-FR" dirty="0">
                <a:solidFill>
                  <a:srgbClr val="0070C0"/>
                </a:solidFill>
                <a:latin typeface="Calibri"/>
                <a:ea typeface="Calibri"/>
                <a:cs typeface="Calibri"/>
              </a:rPr>
              <a:t>                                 </a:t>
            </a:r>
            <a:r>
              <a:rPr lang="fr-FR" sz="1400" dirty="0">
                <a:solidFill>
                  <a:srgbClr val="0070C0"/>
                </a:solidFill>
                <a:latin typeface="Calibri"/>
                <a:ea typeface="Calibri"/>
                <a:cs typeface="Calibri"/>
              </a:rPr>
              <a:t>p 18                                                                                           </a:t>
            </a:r>
          </a:p>
          <a:p>
            <a:pPr>
              <a:buFont typeface="Wingdings" panose="05000000000000000000" pitchFamily="2" charset="2"/>
              <a:buChar char="Ø"/>
            </a:pPr>
            <a:endParaRPr lang="fr-FR"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cxnSp>
        <p:nvCxnSpPr>
          <p:cNvPr id="9" name="Connecteur droit 8"/>
          <p:cNvCxnSpPr/>
          <p:nvPr/>
        </p:nvCxnSpPr>
        <p:spPr>
          <a:xfrm>
            <a:off x="1746721" y="1011128"/>
            <a:ext cx="8648700" cy="0"/>
          </a:xfrm>
          <a:prstGeom prst="line">
            <a:avLst/>
          </a:prstGeom>
          <a:ln w="38100">
            <a:solidFill>
              <a:srgbClr val="FFD400"/>
            </a:solidFill>
          </a:ln>
        </p:spPr>
        <p:style>
          <a:lnRef idx="2">
            <a:schemeClr val="accent1"/>
          </a:lnRef>
          <a:fillRef idx="0">
            <a:schemeClr val="accent1"/>
          </a:fillRef>
          <a:effectRef idx="1">
            <a:schemeClr val="accent1"/>
          </a:effectRef>
          <a:fontRef idx="minor">
            <a:schemeClr val="tx1"/>
          </a:fontRef>
        </p:style>
      </p:cxnSp>
      <p:pic>
        <p:nvPicPr>
          <p:cNvPr id="3" name="Image 2" descr="Une image contenant texte, Police, logo, Graphique&#10;&#10;Description générée automatiquement"/>
          <p:cNvPicPr>
            <a:picLocks noChangeAspect="1"/>
          </p:cNvPicPr>
          <p:nvPr/>
        </p:nvPicPr>
        <p:blipFill>
          <a:blip r:embed="rId3" cstate="print"/>
          <a:srcRect/>
          <a:stretch>
            <a:fillRect/>
          </a:stretch>
        </p:blipFill>
        <p:spPr>
          <a:xfrm>
            <a:off x="245806" y="185505"/>
            <a:ext cx="1769807" cy="607622"/>
          </a:xfrm>
          <a:prstGeom prst="rect">
            <a:avLst/>
          </a:prstGeom>
        </p:spPr>
      </p:pic>
      <p:pic>
        <p:nvPicPr>
          <p:cNvPr id="7" name="Image 6" descr="Une image contenant symbole, logo, Police, texte&#10;&#10;Description générée automatiquement">
            <a:extLst>
              <a:ext uri="{FF2B5EF4-FFF2-40B4-BE49-F238E27FC236}">
                <a16:creationId xmlns:a16="http://schemas.microsoft.com/office/drawing/2014/main" id="{0D9EA073-5FAA-EF14-F06F-D273E6D55B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120" y="911917"/>
            <a:ext cx="1231375" cy="437180"/>
          </a:xfrm>
          <a:prstGeom prst="rect">
            <a:avLst/>
          </a:prstGeom>
        </p:spPr>
      </p:pic>
    </p:spTree>
    <p:extLst>
      <p:ext uri="{BB962C8B-B14F-4D97-AF65-F5344CB8AC3E}">
        <p14:creationId xmlns:p14="http://schemas.microsoft.com/office/powerpoint/2010/main" val="12045163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llipse 5">
            <a:extLst>
              <a:ext uri="{FF2B5EF4-FFF2-40B4-BE49-F238E27FC236}">
                <a16:creationId xmlns:a16="http://schemas.microsoft.com/office/drawing/2014/main" id="{6E11A10B-57C5-6C3D-1806-D94525E97249}"/>
              </a:ext>
            </a:extLst>
          </p:cNvPr>
          <p:cNvSpPr/>
          <p:nvPr/>
        </p:nvSpPr>
        <p:spPr>
          <a:xfrm>
            <a:off x="657545" y="1520575"/>
            <a:ext cx="3256909" cy="1469205"/>
          </a:xfrm>
          <a:prstGeom prst="ellipse">
            <a:avLst/>
          </a:prstGeom>
        </p:spPr>
        <p:style>
          <a:lnRef idx="3">
            <a:schemeClr val="lt1"/>
          </a:lnRef>
          <a:fillRef idx="1">
            <a:schemeClr val="dk1"/>
          </a:fillRef>
          <a:effectRef idx="1">
            <a:schemeClr val="dk1"/>
          </a:effectRef>
          <a:fontRef idx="minor">
            <a:schemeClr val="lt1"/>
          </a:fontRef>
        </p:style>
        <p:txBody>
          <a:bodyPr rtlCol="0" anchor="ctr"/>
          <a:lstStyle/>
          <a:p>
            <a:pPr algn="ctr"/>
            <a:r>
              <a:rPr lang="fr-FR" sz="1400" dirty="0">
                <a:latin typeface="Calibri" panose="020F0502020204030204" pitchFamily="34" charset="0"/>
                <a:ea typeface="Calibri" panose="020F0502020204030204" pitchFamily="34" charset="0"/>
                <a:cs typeface="Calibri" panose="020F0502020204030204" pitchFamily="34" charset="0"/>
              </a:rPr>
              <a:t>Association Catholique Hospitalière pour venir en aide aux plus fragiles, sans distinction d’origine, d’âge ou de religion.</a:t>
            </a:r>
          </a:p>
        </p:txBody>
      </p:sp>
      <p:pic>
        <p:nvPicPr>
          <p:cNvPr id="3" name="Image 2">
            <a:extLst>
              <a:ext uri="{FF2B5EF4-FFF2-40B4-BE49-F238E27FC236}">
                <a16:creationId xmlns:a16="http://schemas.microsoft.com/office/drawing/2014/main" id="{BED4CB5B-EF58-F07B-A1ED-CB1AAA6EBD50}"/>
              </a:ext>
            </a:extLst>
          </p:cNvPr>
          <p:cNvPicPr>
            <a:picLocks noChangeAspect="1"/>
          </p:cNvPicPr>
          <p:nvPr/>
        </p:nvPicPr>
        <p:blipFill>
          <a:blip r:embed="rId2" cstate="print"/>
          <a:stretch>
            <a:fillRect/>
          </a:stretch>
        </p:blipFill>
        <p:spPr>
          <a:xfrm>
            <a:off x="653082" y="3318163"/>
            <a:ext cx="3357261" cy="3422073"/>
          </a:xfrm>
          <a:prstGeom prst="rect">
            <a:avLst/>
          </a:prstGeom>
        </p:spPr>
      </p:pic>
      <p:pic>
        <p:nvPicPr>
          <p:cNvPr id="9" name="Image 8">
            <a:extLst>
              <a:ext uri="{FF2B5EF4-FFF2-40B4-BE49-F238E27FC236}">
                <a16:creationId xmlns:a16="http://schemas.microsoft.com/office/drawing/2014/main" id="{741A7208-72A9-B1F1-B5AB-D530599EB217}"/>
              </a:ext>
            </a:extLst>
          </p:cNvPr>
          <p:cNvPicPr>
            <a:picLocks noChangeAspect="1"/>
          </p:cNvPicPr>
          <p:nvPr/>
        </p:nvPicPr>
        <p:blipFill>
          <a:blip r:embed="rId3" cstate="print"/>
          <a:stretch>
            <a:fillRect/>
          </a:stretch>
        </p:blipFill>
        <p:spPr>
          <a:xfrm>
            <a:off x="6927532" y="1140452"/>
            <a:ext cx="2847975" cy="914400"/>
          </a:xfrm>
          <a:prstGeom prst="rect">
            <a:avLst/>
          </a:prstGeom>
        </p:spPr>
      </p:pic>
      <p:pic>
        <p:nvPicPr>
          <p:cNvPr id="15" name="Image 14">
            <a:extLst>
              <a:ext uri="{FF2B5EF4-FFF2-40B4-BE49-F238E27FC236}">
                <a16:creationId xmlns:a16="http://schemas.microsoft.com/office/drawing/2014/main" id="{6E257D69-02EE-FB0F-9E88-065FEB31DCC1}"/>
              </a:ext>
            </a:extLst>
          </p:cNvPr>
          <p:cNvPicPr>
            <a:picLocks noChangeAspect="1"/>
          </p:cNvPicPr>
          <p:nvPr/>
        </p:nvPicPr>
        <p:blipFill>
          <a:blip r:embed="rId4" cstate="print"/>
          <a:stretch>
            <a:fillRect/>
          </a:stretch>
        </p:blipFill>
        <p:spPr>
          <a:xfrm>
            <a:off x="9025803" y="2512869"/>
            <a:ext cx="2381250" cy="1144731"/>
          </a:xfrm>
          <a:prstGeom prst="rect">
            <a:avLst/>
          </a:prstGeom>
        </p:spPr>
      </p:pic>
      <p:pic>
        <p:nvPicPr>
          <p:cNvPr id="19" name="Image 18">
            <a:extLst>
              <a:ext uri="{FF2B5EF4-FFF2-40B4-BE49-F238E27FC236}">
                <a16:creationId xmlns:a16="http://schemas.microsoft.com/office/drawing/2014/main" id="{1AD0E31D-98E6-EB07-64D2-A1110CDE2989}"/>
              </a:ext>
            </a:extLst>
          </p:cNvPr>
          <p:cNvPicPr>
            <a:picLocks noChangeAspect="1"/>
          </p:cNvPicPr>
          <p:nvPr/>
        </p:nvPicPr>
        <p:blipFill>
          <a:blip r:embed="rId5" cstate="print"/>
          <a:stretch>
            <a:fillRect/>
          </a:stretch>
        </p:blipFill>
        <p:spPr>
          <a:xfrm>
            <a:off x="5186329" y="3850718"/>
            <a:ext cx="6640722" cy="2574653"/>
          </a:xfrm>
          <a:prstGeom prst="rect">
            <a:avLst/>
          </a:prstGeom>
        </p:spPr>
      </p:pic>
      <p:sp>
        <p:nvSpPr>
          <p:cNvPr id="2" name="Rectangle : coins arrondis 1">
            <a:extLst>
              <a:ext uri="{FF2B5EF4-FFF2-40B4-BE49-F238E27FC236}">
                <a16:creationId xmlns:a16="http://schemas.microsoft.com/office/drawing/2014/main" id="{AB966562-E277-2EB7-4F62-75FD7109381E}"/>
              </a:ext>
            </a:extLst>
          </p:cNvPr>
          <p:cNvSpPr/>
          <p:nvPr/>
        </p:nvSpPr>
        <p:spPr>
          <a:xfrm>
            <a:off x="3513774" y="308225"/>
            <a:ext cx="1910981" cy="400692"/>
          </a:xfrm>
          <a:prstGeom prst="roundRect">
            <a:avLst>
              <a:gd name="adj" fmla="val 50000"/>
            </a:avLst>
          </a:prstGeom>
          <a:solidFill>
            <a:srgbClr val="FFD400"/>
          </a:solidFill>
          <a:ln>
            <a:solidFill>
              <a:srgbClr val="FFD4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b="1" dirty="0">
              <a:solidFill>
                <a:srgbClr val="0A4644"/>
              </a:solidFill>
              <a:latin typeface="Calibri" panose="020F0502020204030204" pitchFamily="34" charset="0"/>
              <a:cs typeface="Times New Roman" panose="02020603050405020304" pitchFamily="18" charset="0"/>
            </a:endParaRPr>
          </a:p>
        </p:txBody>
      </p:sp>
      <p:cxnSp>
        <p:nvCxnSpPr>
          <p:cNvPr id="4" name="Connecteur droit 3">
            <a:extLst>
              <a:ext uri="{FF2B5EF4-FFF2-40B4-BE49-F238E27FC236}">
                <a16:creationId xmlns:a16="http://schemas.microsoft.com/office/drawing/2014/main" id="{C7B3A256-D61A-8E8C-66F9-4525C7D537B4}"/>
              </a:ext>
            </a:extLst>
          </p:cNvPr>
          <p:cNvCxnSpPr/>
          <p:nvPr/>
        </p:nvCxnSpPr>
        <p:spPr>
          <a:xfrm>
            <a:off x="1905667" y="933545"/>
            <a:ext cx="8648700" cy="0"/>
          </a:xfrm>
          <a:prstGeom prst="line">
            <a:avLst/>
          </a:prstGeom>
          <a:ln w="38100">
            <a:solidFill>
              <a:srgbClr val="FFD400"/>
            </a:solidFill>
          </a:ln>
        </p:spPr>
        <p:style>
          <a:lnRef idx="2">
            <a:schemeClr val="accent1"/>
          </a:lnRef>
          <a:fillRef idx="0">
            <a:schemeClr val="accent1"/>
          </a:fillRef>
          <a:effectRef idx="1">
            <a:schemeClr val="accent1"/>
          </a:effectRef>
          <a:fontRef idx="minor">
            <a:schemeClr val="tx1"/>
          </a:fontRef>
        </p:style>
      </p:cxnSp>
      <p:sp>
        <p:nvSpPr>
          <p:cNvPr id="7" name="ZoneTexte 6">
            <a:extLst>
              <a:ext uri="{FF2B5EF4-FFF2-40B4-BE49-F238E27FC236}">
                <a16:creationId xmlns:a16="http://schemas.microsoft.com/office/drawing/2014/main" id="{743D82BF-EB71-1FD6-6174-C832943D5E7B}"/>
              </a:ext>
            </a:extLst>
          </p:cNvPr>
          <p:cNvSpPr txBox="1"/>
          <p:nvPr/>
        </p:nvSpPr>
        <p:spPr>
          <a:xfrm>
            <a:off x="3632985" y="279827"/>
            <a:ext cx="1748856" cy="413959"/>
          </a:xfrm>
          <a:prstGeom prst="rect">
            <a:avLst/>
          </a:prstGeom>
          <a:noFill/>
        </p:spPr>
        <p:txBody>
          <a:bodyPr wrap="square">
            <a:spAutoFit/>
          </a:bodyPr>
          <a:lstStyle/>
          <a:p>
            <a:pPr algn="ctr">
              <a:lnSpc>
                <a:spcPct val="110000"/>
              </a:lnSpc>
              <a:spcBef>
                <a:spcPts val="0"/>
              </a:spcBef>
            </a:pPr>
            <a:r>
              <a:rPr lang="fr-FR" sz="20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Partenaire</a:t>
            </a:r>
          </a:p>
        </p:txBody>
      </p:sp>
      <p:sp>
        <p:nvSpPr>
          <p:cNvPr id="8" name="ZoneTexte 7">
            <a:extLst>
              <a:ext uri="{FF2B5EF4-FFF2-40B4-BE49-F238E27FC236}">
                <a16:creationId xmlns:a16="http://schemas.microsoft.com/office/drawing/2014/main" id="{BDCD438D-24C0-E7D2-9887-EE36BD9DE597}"/>
              </a:ext>
            </a:extLst>
          </p:cNvPr>
          <p:cNvSpPr txBox="1"/>
          <p:nvPr/>
        </p:nvSpPr>
        <p:spPr>
          <a:xfrm>
            <a:off x="2688854" y="303978"/>
            <a:ext cx="797334" cy="400110"/>
          </a:xfrm>
          <a:prstGeom prst="rect">
            <a:avLst/>
          </a:prstGeom>
          <a:noFill/>
        </p:spPr>
        <p:txBody>
          <a:bodyPr wrap="none" rtlCol="0">
            <a:spAutoFit/>
          </a:bodyPr>
          <a:lstStyle/>
          <a:p>
            <a:r>
              <a:rPr lang="fr-FR" sz="20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Notre</a:t>
            </a:r>
          </a:p>
        </p:txBody>
      </p:sp>
      <p:sp>
        <p:nvSpPr>
          <p:cNvPr id="10" name="ZoneTexte 9">
            <a:extLst>
              <a:ext uri="{FF2B5EF4-FFF2-40B4-BE49-F238E27FC236}">
                <a16:creationId xmlns:a16="http://schemas.microsoft.com/office/drawing/2014/main" id="{359D17F2-F4D0-B7A3-CEC1-82F5B7A920B5}"/>
              </a:ext>
            </a:extLst>
          </p:cNvPr>
          <p:cNvSpPr txBox="1"/>
          <p:nvPr/>
        </p:nvSpPr>
        <p:spPr>
          <a:xfrm>
            <a:off x="5372899" y="2691292"/>
            <a:ext cx="2978621" cy="738664"/>
          </a:xfrm>
          <a:prstGeom prst="rect">
            <a:avLst/>
          </a:prstGeom>
          <a:noFill/>
        </p:spPr>
        <p:txBody>
          <a:bodyPr wrap="square" rtlCol="0">
            <a:spAutoFit/>
          </a:bodyPr>
          <a:lstStyle/>
          <a:p>
            <a:r>
              <a:rPr lang="fr-FR" sz="1400" b="1" dirty="0">
                <a:solidFill>
                  <a:srgbClr val="E2001A"/>
                </a:solidFill>
                <a:latin typeface="Calibri" panose="020F0502020204030204" pitchFamily="34" charset="0"/>
                <a:ea typeface="Calibri" panose="020F0502020204030204" pitchFamily="34" charset="0"/>
                <a:cs typeface="Calibri" panose="020F0502020204030204" pitchFamily="34" charset="0"/>
              </a:rPr>
              <a:t>Soins infirmiers,</a:t>
            </a:r>
          </a:p>
          <a:p>
            <a:r>
              <a:rPr lang="fr-FR" sz="1400" b="1" dirty="0">
                <a:solidFill>
                  <a:srgbClr val="E2001A"/>
                </a:solidFill>
                <a:latin typeface="Calibri" panose="020F0502020204030204" pitchFamily="34" charset="0"/>
                <a:ea typeface="Calibri" panose="020F0502020204030204" pitchFamily="34" charset="0"/>
                <a:cs typeface="Calibri" panose="020F0502020204030204" pitchFamily="34" charset="0"/>
              </a:rPr>
              <a:t>Consultations médicales,</a:t>
            </a:r>
          </a:p>
          <a:p>
            <a:r>
              <a:rPr lang="fr-FR" sz="1400" b="1" dirty="0">
                <a:solidFill>
                  <a:srgbClr val="E2001A"/>
                </a:solidFill>
                <a:latin typeface="Calibri" panose="020F0502020204030204" pitchFamily="34" charset="0"/>
                <a:ea typeface="Calibri" panose="020F0502020204030204" pitchFamily="34" charset="0"/>
                <a:cs typeface="Calibri" panose="020F0502020204030204" pitchFamily="34" charset="0"/>
              </a:rPr>
              <a:t>Orientation médicale</a:t>
            </a:r>
          </a:p>
        </p:txBody>
      </p:sp>
      <p:sp>
        <p:nvSpPr>
          <p:cNvPr id="12" name="ZoneTexte 11">
            <a:extLst>
              <a:ext uri="{FF2B5EF4-FFF2-40B4-BE49-F238E27FC236}">
                <a16:creationId xmlns:a16="http://schemas.microsoft.com/office/drawing/2014/main" id="{CA1264F1-AF99-FD84-B084-68B2AE998892}"/>
              </a:ext>
            </a:extLst>
          </p:cNvPr>
          <p:cNvSpPr txBox="1"/>
          <p:nvPr/>
        </p:nvSpPr>
        <p:spPr>
          <a:xfrm>
            <a:off x="6193206" y="2111289"/>
            <a:ext cx="4626968" cy="307777"/>
          </a:xfrm>
          <a:prstGeom prst="rect">
            <a:avLst/>
          </a:prstGeom>
          <a:noFill/>
        </p:spPr>
        <p:txBody>
          <a:bodyPr wrap="square" rtlCol="0">
            <a:spAutoFit/>
          </a:bodyPr>
          <a:lstStyle/>
          <a:p>
            <a:pPr algn="ctr"/>
            <a:r>
              <a:rPr lang="fr-FR" sz="1400" b="1" dirty="0">
                <a:latin typeface="Calibri" panose="020F0502020204030204" pitchFamily="34" charset="0"/>
                <a:ea typeface="Calibri" panose="020F0502020204030204" pitchFamily="34" charset="0"/>
                <a:cs typeface="Calibri" panose="020F0502020204030204" pitchFamily="34" charset="0"/>
              </a:rPr>
              <a:t>Patients avec ou sans couverture sociale</a:t>
            </a:r>
          </a:p>
        </p:txBody>
      </p:sp>
      <p:pic>
        <p:nvPicPr>
          <p:cNvPr id="14" name="Image 13">
            <a:extLst>
              <a:ext uri="{FF2B5EF4-FFF2-40B4-BE49-F238E27FC236}">
                <a16:creationId xmlns:a16="http://schemas.microsoft.com/office/drawing/2014/main" id="{095DBA67-6C20-80B0-5729-753247728382}"/>
              </a:ext>
            </a:extLst>
          </p:cNvPr>
          <p:cNvPicPr>
            <a:picLocks noChangeAspect="1"/>
          </p:cNvPicPr>
          <p:nvPr/>
        </p:nvPicPr>
        <p:blipFill>
          <a:blip r:embed="rId6" cstate="print"/>
          <a:stretch>
            <a:fillRect/>
          </a:stretch>
        </p:blipFill>
        <p:spPr>
          <a:xfrm>
            <a:off x="177431" y="67369"/>
            <a:ext cx="1774090" cy="609653"/>
          </a:xfrm>
          <a:prstGeom prst="rect">
            <a:avLst/>
          </a:prstGeom>
        </p:spPr>
      </p:pic>
      <p:pic>
        <p:nvPicPr>
          <p:cNvPr id="17" name="Image 16" descr="Une image contenant symbole, logo, Emblème, Carmin&#10;&#10;Description générée automatiquement">
            <a:extLst>
              <a:ext uri="{FF2B5EF4-FFF2-40B4-BE49-F238E27FC236}">
                <a16:creationId xmlns:a16="http://schemas.microsoft.com/office/drawing/2014/main" id="{DB128966-8AA6-1FA9-89A6-ABD858E1E550}"/>
              </a:ext>
            </a:extLst>
          </p:cNvPr>
          <p:cNvPicPr>
            <a:picLocks noChangeAspect="1"/>
          </p:cNvPicPr>
          <p:nvPr/>
        </p:nvPicPr>
        <p:blipFill>
          <a:blip r:embed="rId7" cstate="print">
            <a:extLst>
              <a:ext uri="{28A0092B-C50C-407E-A947-70E740481C1C}">
                <a14:useLocalDpi xmlns:a14="http://schemas.microsoft.com/office/drawing/2010/main" val="0"/>
              </a:ext>
            </a:extLst>
          </a:blip>
          <a:srcRect l="3922" t="34260" r="25851" b="27087"/>
          <a:stretch/>
        </p:blipFill>
        <p:spPr>
          <a:xfrm>
            <a:off x="269900" y="703398"/>
            <a:ext cx="1795205" cy="658729"/>
          </a:xfrm>
          <a:prstGeom prst="rect">
            <a:avLst/>
          </a:prstGeom>
        </p:spPr>
      </p:pic>
      <p:sp>
        <p:nvSpPr>
          <p:cNvPr id="18" name="ZoneTexte 17">
            <a:extLst>
              <a:ext uri="{FF2B5EF4-FFF2-40B4-BE49-F238E27FC236}">
                <a16:creationId xmlns:a16="http://schemas.microsoft.com/office/drawing/2014/main" id="{B4EDA49D-4529-6CFC-7B66-504F2E7694F0}"/>
              </a:ext>
            </a:extLst>
          </p:cNvPr>
          <p:cNvSpPr txBox="1"/>
          <p:nvPr/>
        </p:nvSpPr>
        <p:spPr>
          <a:xfrm>
            <a:off x="5508527" y="287676"/>
            <a:ext cx="2178727" cy="400110"/>
          </a:xfrm>
          <a:prstGeom prst="rect">
            <a:avLst/>
          </a:prstGeom>
          <a:noFill/>
        </p:spPr>
        <p:txBody>
          <a:bodyPr wrap="square" rtlCol="0">
            <a:spAutoFit/>
          </a:bodyPr>
          <a:lstStyle/>
          <a:p>
            <a:r>
              <a:rPr lang="fr-FR" sz="2000" b="1" dirty="0">
                <a:solidFill>
                  <a:srgbClr val="136CB0"/>
                </a:solidFill>
                <a:latin typeface="Calibri" panose="020F0502020204030204" pitchFamily="34" charset="0"/>
                <a:ea typeface="Calibri" panose="020F0502020204030204" pitchFamily="34" charset="0"/>
                <a:cs typeface="Times New Roman" panose="02020603050405020304" pitchFamily="18" charset="0"/>
              </a:rPr>
              <a:t>pour les soins</a:t>
            </a:r>
            <a:endParaRPr lang="fr-FR" sz="2000" dirty="0"/>
          </a:p>
        </p:txBody>
      </p:sp>
    </p:spTree>
    <p:extLst>
      <p:ext uri="{BB962C8B-B14F-4D97-AF65-F5344CB8AC3E}">
        <p14:creationId xmlns:p14="http://schemas.microsoft.com/office/powerpoint/2010/main" val="1945100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Ellipse 34"/>
          <p:cNvSpPr/>
          <p:nvPr/>
        </p:nvSpPr>
        <p:spPr>
          <a:xfrm>
            <a:off x="3836998" y="1900821"/>
            <a:ext cx="3977313" cy="3977313"/>
          </a:xfrm>
          <a:prstGeom prst="ellipse">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numéro de diapositive 3"/>
          <p:cNvSpPr>
            <a:spLocks noGrp="1" noEditPoints="1"/>
          </p:cNvSpPr>
          <p:nvPr>
            <p:ph type="sldNum" sz="quarter" idx="12"/>
          </p:nvPr>
        </p:nvSpPr>
        <p:spPr>
          <a:xfrm>
            <a:off x="8610600" y="6151392"/>
            <a:ext cx="2743200" cy="365125"/>
          </a:xfrm>
        </p:spPr>
        <p:txBody>
          <a:bodyPr/>
          <a:lstStyle/>
          <a:p>
            <a:fld id="{C8E01AB1-E080-4E8B-8E52-6DE010CD7F84}" type="slidenum">
              <a:rPr lang="fr-FR" smtClean="0"/>
              <a:pPr/>
              <a:t>11</a:t>
            </a:fld>
            <a:endParaRPr lang="fr-FR"/>
          </a:p>
        </p:txBody>
      </p:sp>
      <p:sp>
        <p:nvSpPr>
          <p:cNvPr id="11" name="ZoneTexte 10"/>
          <p:cNvSpPr txBox="1"/>
          <p:nvPr/>
        </p:nvSpPr>
        <p:spPr>
          <a:xfrm>
            <a:off x="2108200" y="261366"/>
            <a:ext cx="1715312" cy="413959"/>
          </a:xfrm>
          <a:prstGeom prst="rect">
            <a:avLst/>
          </a:prstGeom>
          <a:noFill/>
        </p:spPr>
        <p:txBody>
          <a:bodyPr wrap="square">
            <a:spAutoFit/>
          </a:bodyPr>
          <a:lstStyle/>
          <a:p>
            <a:pPr>
              <a:lnSpc>
                <a:spcPct val="110000"/>
              </a:lnSpc>
              <a:spcBef>
                <a:spcPts val="0"/>
              </a:spcBef>
            </a:pPr>
            <a:r>
              <a:rPr lang="fr-FR" sz="2000" b="1" dirty="0">
                <a:solidFill>
                  <a:srgbClr val="136CB0"/>
                </a:solidFill>
                <a:latin typeface="Calibri" panose="020F0502020204030204" pitchFamily="34" charset="0"/>
                <a:ea typeface="Calibri" panose="020F0502020204030204" pitchFamily="34" charset="0"/>
                <a:cs typeface="Times New Roman" panose="02020603050405020304" pitchFamily="18" charset="0"/>
              </a:rPr>
              <a:t>Nos</a:t>
            </a:r>
          </a:p>
        </p:txBody>
      </p:sp>
      <p:sp>
        <p:nvSpPr>
          <p:cNvPr id="33" name="Rectangle : coins arrondis 32"/>
          <p:cNvSpPr/>
          <p:nvPr/>
        </p:nvSpPr>
        <p:spPr>
          <a:xfrm>
            <a:off x="2707319" y="275712"/>
            <a:ext cx="2273690" cy="455808"/>
          </a:xfrm>
          <a:prstGeom prst="roundRect">
            <a:avLst>
              <a:gd name="adj" fmla="val 50000"/>
            </a:avLst>
          </a:prstGeom>
          <a:solidFill>
            <a:srgbClr val="FFD400"/>
          </a:solidFill>
          <a:ln>
            <a:solidFill>
              <a:srgbClr val="FFD4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a:solidFill>
                  <a:srgbClr val="0A4644"/>
                </a:solidFill>
                <a:latin typeface="Calibri" panose="020F0502020204030204" pitchFamily="34" charset="0"/>
                <a:cs typeface="Times New Roman" panose="02020603050405020304" pitchFamily="18" charset="0"/>
              </a:rPr>
              <a:t>partenariats</a:t>
            </a:r>
            <a:endParaRPr lang="fr-FR" sz="2000" b="1">
              <a:solidFill>
                <a:srgbClr val="0A4644"/>
              </a:solidFill>
              <a:latin typeface="Calibri" panose="020F0502020204030204" pitchFamily="34" charset="0"/>
              <a:cs typeface="Calibri" panose="020F0502020204030204" pitchFamily="34" charset="0"/>
            </a:endParaRPr>
          </a:p>
        </p:txBody>
      </p:sp>
      <p:sp>
        <p:nvSpPr>
          <p:cNvPr id="5" name="ZoneTexte 4"/>
          <p:cNvSpPr txBox="1"/>
          <p:nvPr/>
        </p:nvSpPr>
        <p:spPr>
          <a:xfrm>
            <a:off x="5038518" y="265098"/>
            <a:ext cx="4786814" cy="413959"/>
          </a:xfrm>
          <a:prstGeom prst="rect">
            <a:avLst/>
          </a:prstGeom>
          <a:noFill/>
        </p:spPr>
        <p:txBody>
          <a:bodyPr wrap="square">
            <a:spAutoFit/>
          </a:bodyPr>
          <a:lstStyle/>
          <a:p>
            <a:pPr>
              <a:lnSpc>
                <a:spcPct val="110000"/>
              </a:lnSpc>
              <a:spcBef>
                <a:spcPts val="0"/>
              </a:spcBef>
            </a:pPr>
            <a:r>
              <a:rPr lang="fr-FR" sz="2000" b="1" dirty="0">
                <a:solidFill>
                  <a:srgbClr val="0070C0"/>
                </a:solidFill>
                <a:latin typeface="Calibri" panose="020F0502020204030204" pitchFamily="34" charset="0"/>
                <a:ea typeface="Calibri" panose="020F0502020204030204" pitchFamily="34" charset="0"/>
                <a:cs typeface="Calibri" panose="020F0502020204030204" pitchFamily="34" charset="0"/>
              </a:rPr>
              <a:t>pour les services d’Accueil </a:t>
            </a:r>
            <a:endParaRPr lang="fr-FR" sz="2000" b="1" dirty="0">
              <a:solidFill>
                <a:srgbClr val="136CB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4100" name="Picture 4" descr="Société de Saint Vincent de Paul - France"/>
          <p:cNvPicPr>
            <a:picLocks noChangeAspect="1" noChangeArrowheads="1"/>
          </p:cNvPicPr>
          <p:nvPr/>
        </p:nvPicPr>
        <p:blipFill>
          <a:blip r:embed="rId2" cstate="print"/>
          <a:srcRect/>
          <a:stretch>
            <a:fillRect/>
          </a:stretch>
        </p:blipFill>
        <p:spPr bwMode="auto">
          <a:xfrm>
            <a:off x="4610530" y="3138090"/>
            <a:ext cx="1057450" cy="1057450"/>
          </a:xfrm>
          <a:prstGeom prst="rect">
            <a:avLst/>
          </a:prstGeom>
          <a:noFill/>
        </p:spPr>
      </p:pic>
      <p:sp>
        <p:nvSpPr>
          <p:cNvPr id="10" name="ZoneTexte 9"/>
          <p:cNvSpPr txBox="1"/>
          <p:nvPr/>
        </p:nvSpPr>
        <p:spPr>
          <a:xfrm>
            <a:off x="745325" y="3069699"/>
            <a:ext cx="2332121" cy="325538"/>
          </a:xfrm>
          <a:prstGeom prst="rect">
            <a:avLst/>
          </a:prstGeom>
          <a:noFill/>
        </p:spPr>
        <p:txBody>
          <a:bodyPr wrap="square">
            <a:spAutoFit/>
          </a:bodyPr>
          <a:lstStyle/>
          <a:p>
            <a:pPr algn="r">
              <a:lnSpc>
                <a:spcPct val="115000"/>
              </a:lnSpc>
              <a:spcAft>
                <a:spcPts val="1000"/>
              </a:spcAft>
            </a:pPr>
            <a:r>
              <a:rPr lang="fr-FR" sz="1400" b="1">
                <a:solidFill>
                  <a:srgbClr val="136CB0"/>
                </a:solidFill>
                <a:effectLst/>
                <a:latin typeface="Calibri" panose="020F0502020204030204" pitchFamily="34" charset="0"/>
                <a:ea typeface="Calibri" panose="020F0502020204030204" pitchFamily="34" charset="0"/>
                <a:cs typeface="Calibri" panose="020F0502020204030204" pitchFamily="34" charset="0"/>
              </a:rPr>
              <a:t>Banque Alimentaire </a:t>
            </a:r>
          </a:p>
        </p:txBody>
      </p:sp>
      <p:sp>
        <p:nvSpPr>
          <p:cNvPr id="14" name="ZoneTexte 13"/>
          <p:cNvSpPr txBox="1"/>
          <p:nvPr/>
        </p:nvSpPr>
        <p:spPr>
          <a:xfrm>
            <a:off x="527272" y="4494808"/>
            <a:ext cx="2940651" cy="523220"/>
          </a:xfrm>
          <a:prstGeom prst="rect">
            <a:avLst/>
          </a:prstGeom>
          <a:noFill/>
        </p:spPr>
        <p:txBody>
          <a:bodyPr wrap="square">
            <a:spAutoFit/>
          </a:bodyPr>
          <a:lstStyle/>
          <a:p>
            <a:pPr algn="r"/>
            <a:r>
              <a:rPr lang="fr-FR" sz="1400" b="1">
                <a:solidFill>
                  <a:srgbClr val="136CB0"/>
                </a:solidFill>
                <a:effectLst/>
                <a:latin typeface="Calibri" panose="020F0502020204030204" pitchFamily="34" charset="0"/>
                <a:ea typeface="Calibri" panose="020F0502020204030204" pitchFamily="34" charset="0"/>
                <a:cs typeface="Calibri" panose="020F0502020204030204" pitchFamily="34" charset="0"/>
              </a:rPr>
              <a:t>Écoles, collèges, lycées et Université du Tennessee USA</a:t>
            </a:r>
            <a:endParaRPr lang="fr-FR" sz="1400" b="1">
              <a:solidFill>
                <a:srgbClr val="136CB0"/>
              </a:solidFill>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29" name="Groupe 28"/>
          <p:cNvGrpSpPr/>
          <p:nvPr/>
        </p:nvGrpSpPr>
        <p:grpSpPr>
          <a:xfrm>
            <a:off x="3434093" y="4189991"/>
            <a:ext cx="868591" cy="802304"/>
            <a:chOff x="3476095" y="3190979"/>
            <a:chExt cx="868591" cy="802304"/>
          </a:xfrm>
        </p:grpSpPr>
        <p:sp>
          <p:nvSpPr>
            <p:cNvPr id="22" name="Ellipse 21"/>
            <p:cNvSpPr/>
            <p:nvPr/>
          </p:nvSpPr>
          <p:spPr>
            <a:xfrm>
              <a:off x="3576688" y="3211061"/>
              <a:ext cx="767998" cy="76799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104" name="Picture 8"/>
            <p:cNvPicPr>
              <a:picLocks noChangeAspect="1" noChangeArrowheads="1"/>
            </p:cNvPicPr>
            <p:nvPr/>
          </p:nvPicPr>
          <p:blipFill>
            <a:blip r:embed="rId3" cstate="print"/>
            <a:srcRect/>
            <a:stretch>
              <a:fillRect/>
            </a:stretch>
          </p:blipFill>
          <p:spPr bwMode="auto">
            <a:xfrm>
              <a:off x="3476095" y="3190979"/>
              <a:ext cx="838200" cy="802304"/>
            </a:xfrm>
            <a:prstGeom prst="rect">
              <a:avLst/>
            </a:prstGeom>
            <a:noFill/>
          </p:spPr>
        </p:pic>
      </p:grpSp>
      <p:sp>
        <p:nvSpPr>
          <p:cNvPr id="19" name="ZoneTexte 18"/>
          <p:cNvSpPr txBox="1"/>
          <p:nvPr/>
        </p:nvSpPr>
        <p:spPr>
          <a:xfrm>
            <a:off x="283225" y="5338988"/>
            <a:ext cx="3424188" cy="573298"/>
          </a:xfrm>
          <a:prstGeom prst="rect">
            <a:avLst/>
          </a:prstGeom>
          <a:noFill/>
        </p:spPr>
        <p:txBody>
          <a:bodyPr wrap="square">
            <a:spAutoFit/>
          </a:bodyPr>
          <a:lstStyle/>
          <a:p>
            <a:pPr algn="r">
              <a:lnSpc>
                <a:spcPct val="115000"/>
              </a:lnSpc>
              <a:spcAft>
                <a:spcPts val="1000"/>
              </a:spcAft>
            </a:pPr>
            <a:r>
              <a:rPr lang="fr-FR" sz="1400" b="1">
                <a:solidFill>
                  <a:srgbClr val="136CB0"/>
                </a:solidFill>
                <a:effectLst/>
                <a:latin typeface="Calibri" panose="020F0502020204030204" pitchFamily="34" charset="0"/>
                <a:ea typeface="Calibri" panose="020F0502020204030204" pitchFamily="34" charset="0"/>
                <a:cs typeface="Calibri" panose="020F0502020204030204" pitchFamily="34" charset="0"/>
              </a:rPr>
              <a:t>Ecole de coiffure : Ecole professionnel </a:t>
            </a:r>
            <a:r>
              <a:rPr lang="fr-FR" sz="1400" b="1" err="1">
                <a:solidFill>
                  <a:srgbClr val="136CB0"/>
                </a:solidFill>
                <a:effectLst/>
                <a:latin typeface="Calibri" panose="020F0502020204030204" pitchFamily="34" charset="0"/>
                <a:ea typeface="Calibri" panose="020F0502020204030204" pitchFamily="34" charset="0"/>
                <a:cs typeface="Calibri" panose="020F0502020204030204" pitchFamily="34" charset="0"/>
              </a:rPr>
              <a:t>Terrade</a:t>
            </a:r>
            <a:r>
              <a:rPr lang="fr-FR" sz="1400" b="1">
                <a:solidFill>
                  <a:srgbClr val="136CB0"/>
                </a:solidFill>
                <a:effectLst/>
                <a:latin typeface="Calibri" panose="020F0502020204030204" pitchFamily="34" charset="0"/>
                <a:ea typeface="Calibri" panose="020F0502020204030204" pitchFamily="34" charset="0"/>
                <a:cs typeface="Calibri" panose="020F0502020204030204" pitchFamily="34" charset="0"/>
              </a:rPr>
              <a:t>, lycée privée St Augustin</a:t>
            </a:r>
          </a:p>
        </p:txBody>
      </p:sp>
      <p:sp>
        <p:nvSpPr>
          <p:cNvPr id="23" name="ZoneTexte 22"/>
          <p:cNvSpPr txBox="1"/>
          <p:nvPr/>
        </p:nvSpPr>
        <p:spPr>
          <a:xfrm>
            <a:off x="3935636" y="6072651"/>
            <a:ext cx="2940651" cy="325538"/>
          </a:xfrm>
          <a:prstGeom prst="rect">
            <a:avLst/>
          </a:prstGeom>
          <a:noFill/>
        </p:spPr>
        <p:txBody>
          <a:bodyPr wrap="square">
            <a:spAutoFit/>
          </a:bodyPr>
          <a:lstStyle/>
          <a:p>
            <a:pPr>
              <a:lnSpc>
                <a:spcPct val="115000"/>
              </a:lnSpc>
              <a:spcAft>
                <a:spcPts val="1000"/>
              </a:spcAft>
            </a:pPr>
            <a:r>
              <a:rPr lang="fr-FR" sz="1400" b="1">
                <a:solidFill>
                  <a:srgbClr val="136CB0"/>
                </a:solidFill>
                <a:effectLst/>
                <a:latin typeface="Calibri" panose="020F0502020204030204" pitchFamily="34" charset="0"/>
                <a:ea typeface="Calibri" panose="020F0502020204030204" pitchFamily="34" charset="0"/>
                <a:cs typeface="Calibri" panose="020F0502020204030204" pitchFamily="34" charset="0"/>
              </a:rPr>
              <a:t>Cœur de tricot</a:t>
            </a:r>
            <a:endParaRPr lang="fr-FR" sz="1400" b="1">
              <a:solidFill>
                <a:srgbClr val="136CB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114" name="Picture 18" descr="Banques Alimentaires"/>
          <p:cNvPicPr>
            <a:picLocks noChangeAspect="1" noChangeArrowheads="1"/>
          </p:cNvPicPr>
          <p:nvPr/>
        </p:nvPicPr>
        <p:blipFill>
          <a:blip r:embed="rId4" cstate="print"/>
          <a:srcRect/>
          <a:stretch>
            <a:fillRect/>
          </a:stretch>
        </p:blipFill>
        <p:spPr bwMode="auto">
          <a:xfrm>
            <a:off x="3173057" y="2921528"/>
            <a:ext cx="723258" cy="723258"/>
          </a:xfrm>
          <a:prstGeom prst="rect">
            <a:avLst/>
          </a:prstGeom>
          <a:noFill/>
        </p:spPr>
      </p:pic>
      <p:pic>
        <p:nvPicPr>
          <p:cNvPr id="4116" name="Picture 20" descr="France terre d'asile — Wikipédia"/>
          <p:cNvPicPr>
            <a:picLocks noChangeAspect="1" noChangeArrowheads="1"/>
          </p:cNvPicPr>
          <p:nvPr/>
        </p:nvPicPr>
        <p:blipFill>
          <a:blip r:embed="rId5" cstate="print"/>
          <a:srcRect/>
          <a:stretch>
            <a:fillRect/>
          </a:stretch>
        </p:blipFill>
        <p:spPr bwMode="auto">
          <a:xfrm>
            <a:off x="7508295" y="3008140"/>
            <a:ext cx="756810" cy="467330"/>
          </a:xfrm>
          <a:prstGeom prst="rect">
            <a:avLst/>
          </a:prstGeom>
          <a:noFill/>
        </p:spPr>
      </p:pic>
      <p:pic>
        <p:nvPicPr>
          <p:cNvPr id="4118" name="Picture 22" descr="Assocoeurdetricot Groupesolidaire"/>
          <p:cNvPicPr>
            <a:picLocks noChangeAspect="1" noChangeArrowheads="1"/>
          </p:cNvPicPr>
          <p:nvPr/>
        </p:nvPicPr>
        <p:blipFill>
          <a:blip r:embed="rId6" cstate="print"/>
          <a:srcRect t="15288" b="13132"/>
          <a:stretch/>
        </p:blipFill>
        <p:spPr bwMode="auto">
          <a:xfrm>
            <a:off x="5262816" y="5910100"/>
            <a:ext cx="768463" cy="550058"/>
          </a:xfrm>
          <a:prstGeom prst="rect">
            <a:avLst/>
          </a:prstGeom>
          <a:noFill/>
        </p:spPr>
      </p:pic>
      <p:pic>
        <p:nvPicPr>
          <p:cNvPr id="2" name="Image 1" descr="Une image contenant texte, Police, logo, Graphique&#10;&#10;Description générée automatiquement"/>
          <p:cNvPicPr>
            <a:picLocks noChangeAspect="1"/>
          </p:cNvPicPr>
          <p:nvPr/>
        </p:nvPicPr>
        <p:blipFill>
          <a:blip r:embed="rId7" cstate="print"/>
          <a:srcRect/>
          <a:stretch>
            <a:fillRect/>
          </a:stretch>
        </p:blipFill>
        <p:spPr>
          <a:xfrm>
            <a:off x="245806" y="185505"/>
            <a:ext cx="1769807" cy="607622"/>
          </a:xfrm>
          <a:prstGeom prst="rect">
            <a:avLst/>
          </a:prstGeom>
        </p:spPr>
      </p:pic>
      <p:sp>
        <p:nvSpPr>
          <p:cNvPr id="6" name="ZoneTexte 5"/>
          <p:cNvSpPr txBox="1"/>
          <p:nvPr/>
        </p:nvSpPr>
        <p:spPr>
          <a:xfrm>
            <a:off x="848005" y="2226312"/>
            <a:ext cx="2940651" cy="325538"/>
          </a:xfrm>
          <a:prstGeom prst="rect">
            <a:avLst/>
          </a:prstGeom>
          <a:noFill/>
        </p:spPr>
        <p:txBody>
          <a:bodyPr wrap="square">
            <a:spAutoFit/>
          </a:bodyPr>
          <a:lstStyle/>
          <a:p>
            <a:pPr algn="r">
              <a:lnSpc>
                <a:spcPct val="115000"/>
              </a:lnSpc>
              <a:spcAft>
                <a:spcPts val="1000"/>
              </a:spcAft>
            </a:pPr>
            <a:r>
              <a:rPr lang="fr-FR" sz="1400" b="1">
                <a:solidFill>
                  <a:srgbClr val="136CB0"/>
                </a:solidFill>
                <a:latin typeface="Calibri" panose="020F0502020204030204" pitchFamily="34" charset="0"/>
                <a:ea typeface="Calibri" panose="020F0502020204030204" pitchFamily="34" charset="0"/>
                <a:cs typeface="Calibri" panose="020F0502020204030204" pitchFamily="34" charset="0"/>
              </a:rPr>
              <a:t>Pain de l’Amitié</a:t>
            </a:r>
          </a:p>
        </p:txBody>
      </p:sp>
      <p:pic>
        <p:nvPicPr>
          <p:cNvPr id="2050" name="Picture 2" descr="Le pain de l'amitié | Bordeaux"/>
          <p:cNvPicPr>
            <a:picLocks noChangeAspect="1" noChangeArrowheads="1"/>
          </p:cNvPicPr>
          <p:nvPr/>
        </p:nvPicPr>
        <p:blipFill>
          <a:blip r:embed="rId8" cstate="print"/>
          <a:srcRect/>
          <a:stretch>
            <a:fillRect/>
          </a:stretch>
        </p:blipFill>
        <p:spPr bwMode="auto">
          <a:xfrm>
            <a:off x="3896158" y="2112388"/>
            <a:ext cx="657104" cy="650533"/>
          </a:xfrm>
          <a:prstGeom prst="rect">
            <a:avLst/>
          </a:prstGeom>
          <a:noFill/>
        </p:spPr>
      </p:pic>
      <p:pic>
        <p:nvPicPr>
          <p:cNvPr id="8" name="Image 7"/>
          <p:cNvPicPr>
            <a:picLocks noChangeAspect="1"/>
          </p:cNvPicPr>
          <p:nvPr/>
        </p:nvPicPr>
        <p:blipFill>
          <a:blip r:embed="rId9" cstate="print"/>
          <a:srcRect/>
          <a:stretch>
            <a:fillRect/>
          </a:stretch>
        </p:blipFill>
        <p:spPr>
          <a:xfrm>
            <a:off x="7383424" y="4165757"/>
            <a:ext cx="812802" cy="574380"/>
          </a:xfrm>
          <a:prstGeom prst="rect">
            <a:avLst/>
          </a:prstGeom>
        </p:spPr>
      </p:pic>
      <p:pic>
        <p:nvPicPr>
          <p:cNvPr id="9" name="Image 8"/>
          <p:cNvPicPr>
            <a:picLocks noChangeAspect="1"/>
          </p:cNvPicPr>
          <p:nvPr/>
        </p:nvPicPr>
        <p:blipFill>
          <a:blip r:embed="rId10" cstate="print"/>
          <a:srcRect/>
          <a:stretch>
            <a:fillRect/>
          </a:stretch>
        </p:blipFill>
        <p:spPr>
          <a:xfrm>
            <a:off x="7275963" y="4771202"/>
            <a:ext cx="683126" cy="500048"/>
          </a:xfrm>
          <a:prstGeom prst="rect">
            <a:avLst/>
          </a:prstGeom>
        </p:spPr>
      </p:pic>
      <p:sp>
        <p:nvSpPr>
          <p:cNvPr id="13" name="ZoneTexte 12"/>
          <p:cNvSpPr txBox="1"/>
          <p:nvPr/>
        </p:nvSpPr>
        <p:spPr>
          <a:xfrm>
            <a:off x="8088869" y="4843663"/>
            <a:ext cx="6096000" cy="307777"/>
          </a:xfrm>
          <a:prstGeom prst="rect">
            <a:avLst/>
          </a:prstGeom>
          <a:noFill/>
        </p:spPr>
        <p:txBody>
          <a:bodyPr wrap="square">
            <a:spAutoFit/>
          </a:bodyPr>
          <a:lstStyle/>
          <a:p>
            <a:pPr algn="l"/>
            <a:r>
              <a:rPr lang="fr-FR" sz="1400" b="1" i="0">
                <a:solidFill>
                  <a:srgbClr val="136CB0"/>
                </a:solidFill>
                <a:effectLst/>
                <a:highlight>
                  <a:srgbClr val="FFFFFF"/>
                </a:highlight>
                <a:latin typeface="Calibri" panose="020F0502020204030204" pitchFamily="34" charset="0"/>
                <a:cs typeface="Calibri" panose="020F0502020204030204" pitchFamily="34" charset="0"/>
              </a:rPr>
              <a:t>Ateliers créatifs et événements artistiques</a:t>
            </a:r>
          </a:p>
        </p:txBody>
      </p:sp>
      <p:pic>
        <p:nvPicPr>
          <p:cNvPr id="15" name="Image 14"/>
          <p:cNvPicPr>
            <a:picLocks noChangeAspect="1"/>
          </p:cNvPicPr>
          <p:nvPr/>
        </p:nvPicPr>
        <p:blipFill>
          <a:blip r:embed="rId11" cstate="print"/>
          <a:srcRect/>
          <a:stretch>
            <a:fillRect/>
          </a:stretch>
        </p:blipFill>
        <p:spPr>
          <a:xfrm>
            <a:off x="5825587" y="1028910"/>
            <a:ext cx="693145" cy="867359"/>
          </a:xfrm>
          <a:prstGeom prst="rect">
            <a:avLst/>
          </a:prstGeom>
        </p:spPr>
      </p:pic>
      <p:pic>
        <p:nvPicPr>
          <p:cNvPr id="16" name="Image 15"/>
          <p:cNvPicPr>
            <a:picLocks noChangeAspect="1"/>
          </p:cNvPicPr>
          <p:nvPr/>
        </p:nvPicPr>
        <p:blipFill>
          <a:blip r:embed="rId12" cstate="print"/>
          <a:srcRect/>
          <a:stretch>
            <a:fillRect/>
          </a:stretch>
        </p:blipFill>
        <p:spPr>
          <a:xfrm>
            <a:off x="7102732" y="2020546"/>
            <a:ext cx="1351384" cy="569406"/>
          </a:xfrm>
          <a:prstGeom prst="rect">
            <a:avLst/>
          </a:prstGeom>
        </p:spPr>
      </p:pic>
      <p:pic>
        <p:nvPicPr>
          <p:cNvPr id="20" name="Image 19"/>
          <p:cNvPicPr>
            <a:picLocks noChangeAspect="1"/>
          </p:cNvPicPr>
          <p:nvPr/>
        </p:nvPicPr>
        <p:blipFill>
          <a:blip r:embed="rId13" cstate="print"/>
          <a:srcRect l="28791" r="26597"/>
          <a:stretch/>
        </p:blipFill>
        <p:spPr>
          <a:xfrm>
            <a:off x="4558968" y="1087084"/>
            <a:ext cx="700314" cy="929971"/>
          </a:xfrm>
          <a:prstGeom prst="rect">
            <a:avLst/>
          </a:prstGeom>
        </p:spPr>
      </p:pic>
      <p:sp>
        <p:nvSpPr>
          <p:cNvPr id="18" name="ZoneTexte 17"/>
          <p:cNvSpPr txBox="1"/>
          <p:nvPr/>
        </p:nvSpPr>
        <p:spPr>
          <a:xfrm>
            <a:off x="8350126" y="3075169"/>
            <a:ext cx="2940651" cy="325538"/>
          </a:xfrm>
          <a:prstGeom prst="rect">
            <a:avLst/>
          </a:prstGeom>
          <a:noFill/>
        </p:spPr>
        <p:txBody>
          <a:bodyPr wrap="square">
            <a:spAutoFit/>
          </a:bodyPr>
          <a:lstStyle/>
          <a:p>
            <a:pPr>
              <a:lnSpc>
                <a:spcPct val="115000"/>
              </a:lnSpc>
              <a:spcAft>
                <a:spcPts val="1000"/>
              </a:spcAft>
            </a:pPr>
            <a:r>
              <a:rPr lang="fr-FR" sz="1400" b="1">
                <a:solidFill>
                  <a:srgbClr val="136CB0"/>
                </a:solidFill>
                <a:effectLst/>
                <a:latin typeface="Calibri" panose="020F0502020204030204" pitchFamily="34" charset="0"/>
                <a:ea typeface="Calibri" panose="020F0502020204030204" pitchFamily="34" charset="0"/>
                <a:cs typeface="Calibri" panose="020F0502020204030204" pitchFamily="34" charset="0"/>
              </a:rPr>
              <a:t>France Terre d’Asile</a:t>
            </a:r>
            <a:endParaRPr lang="fr-FR" sz="1400" b="1">
              <a:solidFill>
                <a:srgbClr val="136CB0"/>
              </a:solidFill>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30" name="Groupe 29"/>
          <p:cNvGrpSpPr/>
          <p:nvPr/>
        </p:nvGrpSpPr>
        <p:grpSpPr>
          <a:xfrm>
            <a:off x="3788656" y="5114688"/>
            <a:ext cx="812782" cy="767998"/>
            <a:chOff x="3605032" y="4033220"/>
            <a:chExt cx="812782" cy="767998"/>
          </a:xfrm>
        </p:grpSpPr>
        <p:sp>
          <p:nvSpPr>
            <p:cNvPr id="24" name="Ellipse 23"/>
            <p:cNvSpPr/>
            <p:nvPr/>
          </p:nvSpPr>
          <p:spPr>
            <a:xfrm>
              <a:off x="3649816" y="4033220"/>
              <a:ext cx="767998" cy="76799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Picture 10"/>
            <p:cNvPicPr>
              <a:picLocks noChangeAspect="1" noChangeArrowheads="1"/>
            </p:cNvPicPr>
            <p:nvPr/>
          </p:nvPicPr>
          <p:blipFill>
            <a:blip r:embed="rId14" cstate="print"/>
            <a:srcRect/>
            <a:stretch>
              <a:fillRect/>
            </a:stretch>
          </p:blipFill>
          <p:spPr bwMode="auto">
            <a:xfrm>
              <a:off x="3605032" y="4131083"/>
              <a:ext cx="642356" cy="642356"/>
            </a:xfrm>
            <a:prstGeom prst="rect">
              <a:avLst/>
            </a:prstGeom>
            <a:noFill/>
          </p:spPr>
        </p:pic>
      </p:grpSp>
      <p:pic>
        <p:nvPicPr>
          <p:cNvPr id="26" name="Image 25"/>
          <p:cNvPicPr>
            <a:picLocks noChangeAspect="1"/>
          </p:cNvPicPr>
          <p:nvPr/>
        </p:nvPicPr>
        <p:blipFill>
          <a:blip r:embed="rId15" cstate="print"/>
          <a:srcRect/>
          <a:stretch>
            <a:fillRect/>
          </a:stretch>
        </p:blipFill>
        <p:spPr>
          <a:xfrm>
            <a:off x="1456507" y="3890124"/>
            <a:ext cx="1740686" cy="283724"/>
          </a:xfrm>
          <a:prstGeom prst="rect">
            <a:avLst/>
          </a:prstGeom>
        </p:spPr>
      </p:pic>
      <p:sp>
        <p:nvSpPr>
          <p:cNvPr id="28" name="ZoneTexte 27"/>
          <p:cNvSpPr txBox="1"/>
          <p:nvPr/>
        </p:nvSpPr>
        <p:spPr>
          <a:xfrm>
            <a:off x="8283344" y="4026203"/>
            <a:ext cx="2940651" cy="573298"/>
          </a:xfrm>
          <a:prstGeom prst="rect">
            <a:avLst/>
          </a:prstGeom>
          <a:noFill/>
        </p:spPr>
        <p:txBody>
          <a:bodyPr wrap="square">
            <a:spAutoFit/>
          </a:bodyPr>
          <a:lstStyle/>
          <a:p>
            <a:pPr>
              <a:lnSpc>
                <a:spcPct val="115000"/>
              </a:lnSpc>
              <a:spcAft>
                <a:spcPts val="1000"/>
              </a:spcAft>
            </a:pPr>
            <a:r>
              <a:rPr lang="fr-FR" sz="1400" b="1">
                <a:solidFill>
                  <a:srgbClr val="136CB0"/>
                </a:solidFill>
                <a:latin typeface="Calibri" panose="020F0502020204030204" pitchFamily="34" charset="0"/>
                <a:ea typeface="Calibri" panose="020F0502020204030204" pitchFamily="34" charset="0"/>
                <a:cs typeface="Calibri" panose="020F0502020204030204" pitchFamily="34" charset="0"/>
              </a:rPr>
              <a:t>Centre Ressources Illettrisme Analphabétisme</a:t>
            </a:r>
          </a:p>
        </p:txBody>
      </p:sp>
      <p:sp>
        <p:nvSpPr>
          <p:cNvPr id="32" name="ZoneTexte 31"/>
          <p:cNvSpPr txBox="1"/>
          <p:nvPr/>
        </p:nvSpPr>
        <p:spPr>
          <a:xfrm>
            <a:off x="1034868" y="1443190"/>
            <a:ext cx="3424188" cy="325538"/>
          </a:xfrm>
          <a:prstGeom prst="rect">
            <a:avLst/>
          </a:prstGeom>
          <a:noFill/>
        </p:spPr>
        <p:txBody>
          <a:bodyPr wrap="square">
            <a:spAutoFit/>
          </a:bodyPr>
          <a:lstStyle/>
          <a:p>
            <a:pPr algn="r">
              <a:lnSpc>
                <a:spcPct val="115000"/>
              </a:lnSpc>
              <a:spcAft>
                <a:spcPts val="1000"/>
              </a:spcAft>
            </a:pPr>
            <a:r>
              <a:rPr lang="fr-FR" sz="1400" b="1">
                <a:solidFill>
                  <a:srgbClr val="136CB0"/>
                </a:solidFill>
                <a:effectLst/>
                <a:latin typeface="Calibri" panose="020F0502020204030204" pitchFamily="34" charset="0"/>
                <a:ea typeface="Calibri" panose="020F0502020204030204" pitchFamily="34" charset="0"/>
                <a:cs typeface="Calibri" panose="020F0502020204030204" pitchFamily="34" charset="0"/>
              </a:rPr>
              <a:t>Préfecture de la Gironde</a:t>
            </a:r>
          </a:p>
        </p:txBody>
      </p:sp>
      <p:sp>
        <p:nvSpPr>
          <p:cNvPr id="34" name="ZoneTexte 33"/>
          <p:cNvSpPr txBox="1"/>
          <p:nvPr/>
        </p:nvSpPr>
        <p:spPr>
          <a:xfrm>
            <a:off x="4601438" y="1195889"/>
            <a:ext cx="3424188" cy="325538"/>
          </a:xfrm>
          <a:prstGeom prst="rect">
            <a:avLst/>
          </a:prstGeom>
          <a:noFill/>
        </p:spPr>
        <p:txBody>
          <a:bodyPr wrap="square">
            <a:spAutoFit/>
          </a:bodyPr>
          <a:lstStyle/>
          <a:p>
            <a:pPr algn="r">
              <a:lnSpc>
                <a:spcPct val="115000"/>
              </a:lnSpc>
              <a:spcAft>
                <a:spcPts val="1000"/>
              </a:spcAft>
            </a:pPr>
            <a:r>
              <a:rPr lang="fr-FR" sz="1400" b="1">
                <a:solidFill>
                  <a:srgbClr val="136CB0"/>
                </a:solidFill>
                <a:effectLst/>
                <a:latin typeface="Calibri" panose="020F0502020204030204" pitchFamily="34" charset="0"/>
                <a:ea typeface="Calibri" panose="020F0502020204030204" pitchFamily="34" charset="0"/>
                <a:cs typeface="Calibri" panose="020F0502020204030204" pitchFamily="34" charset="0"/>
              </a:rPr>
              <a:t>Ville de Bordeaux</a:t>
            </a:r>
          </a:p>
        </p:txBody>
      </p:sp>
      <p:sp>
        <p:nvSpPr>
          <p:cNvPr id="36" name="ZoneTexte 35"/>
          <p:cNvSpPr txBox="1"/>
          <p:nvPr/>
        </p:nvSpPr>
        <p:spPr>
          <a:xfrm>
            <a:off x="7789825" y="5611057"/>
            <a:ext cx="2940651" cy="325538"/>
          </a:xfrm>
          <a:prstGeom prst="rect">
            <a:avLst/>
          </a:prstGeom>
          <a:noFill/>
        </p:spPr>
        <p:txBody>
          <a:bodyPr wrap="square">
            <a:spAutoFit/>
          </a:bodyPr>
          <a:lstStyle/>
          <a:p>
            <a:pPr>
              <a:lnSpc>
                <a:spcPct val="115000"/>
              </a:lnSpc>
              <a:spcAft>
                <a:spcPts val="1000"/>
              </a:spcAft>
            </a:pPr>
            <a:r>
              <a:rPr lang="fr-FR" sz="1400" b="1">
                <a:solidFill>
                  <a:srgbClr val="136CB0"/>
                </a:solidFill>
                <a:latin typeface="Calibri" panose="020F0502020204030204" pitchFamily="34" charset="0"/>
                <a:ea typeface="Calibri" panose="020F0502020204030204" pitchFamily="34" charset="0"/>
                <a:cs typeface="Calibri" panose="020F0502020204030204" pitchFamily="34" charset="0"/>
              </a:rPr>
              <a:t>Auditorium de Bordeaux</a:t>
            </a:r>
          </a:p>
        </p:txBody>
      </p:sp>
      <p:sp>
        <p:nvSpPr>
          <p:cNvPr id="17" name="ZoneTexte 16"/>
          <p:cNvSpPr txBox="1"/>
          <p:nvPr/>
        </p:nvSpPr>
        <p:spPr>
          <a:xfrm>
            <a:off x="8511874" y="2140656"/>
            <a:ext cx="2940651" cy="325538"/>
          </a:xfrm>
          <a:prstGeom prst="rect">
            <a:avLst/>
          </a:prstGeom>
          <a:noFill/>
        </p:spPr>
        <p:txBody>
          <a:bodyPr wrap="square">
            <a:spAutoFit/>
          </a:bodyPr>
          <a:lstStyle/>
          <a:p>
            <a:pPr>
              <a:lnSpc>
                <a:spcPct val="115000"/>
              </a:lnSpc>
              <a:spcAft>
                <a:spcPts val="1000"/>
              </a:spcAft>
            </a:pPr>
            <a:r>
              <a:rPr lang="fr-FR" sz="1400" b="1">
                <a:solidFill>
                  <a:srgbClr val="136CB0"/>
                </a:solidFill>
                <a:latin typeface="Calibri" panose="020F0502020204030204" pitchFamily="34" charset="0"/>
                <a:ea typeface="Calibri" panose="020F0502020204030204" pitchFamily="34" charset="0"/>
                <a:cs typeface="Calibri" panose="020F0502020204030204" pitchFamily="34" charset="0"/>
              </a:rPr>
              <a:t>Département de la gironde</a:t>
            </a:r>
          </a:p>
        </p:txBody>
      </p:sp>
      <p:pic>
        <p:nvPicPr>
          <p:cNvPr id="21" name="Image 20"/>
          <p:cNvPicPr>
            <a:picLocks noChangeAspect="1"/>
          </p:cNvPicPr>
          <p:nvPr/>
        </p:nvPicPr>
        <p:blipFill>
          <a:blip r:embed="rId16" cstate="print"/>
          <a:srcRect/>
          <a:stretch>
            <a:fillRect/>
          </a:stretch>
        </p:blipFill>
        <p:spPr>
          <a:xfrm flipV="1">
            <a:off x="6694370" y="5519480"/>
            <a:ext cx="1015817" cy="609490"/>
          </a:xfrm>
          <a:prstGeom prst="rect">
            <a:avLst/>
          </a:prstGeom>
        </p:spPr>
      </p:pic>
      <p:cxnSp>
        <p:nvCxnSpPr>
          <p:cNvPr id="12" name="Connecteur droit 11"/>
          <p:cNvCxnSpPr/>
          <p:nvPr/>
        </p:nvCxnSpPr>
        <p:spPr>
          <a:xfrm>
            <a:off x="2185052" y="976123"/>
            <a:ext cx="8648700" cy="0"/>
          </a:xfrm>
          <a:prstGeom prst="line">
            <a:avLst/>
          </a:prstGeom>
          <a:ln w="38100">
            <a:solidFill>
              <a:srgbClr val="FFD400"/>
            </a:solidFill>
          </a:ln>
        </p:spPr>
        <p:style>
          <a:lnRef idx="2">
            <a:schemeClr val="accent1"/>
          </a:lnRef>
          <a:fillRef idx="0">
            <a:schemeClr val="accent1"/>
          </a:fillRef>
          <a:effectRef idx="1">
            <a:schemeClr val="accent1"/>
          </a:effectRef>
          <a:fontRef idx="minor">
            <a:schemeClr val="tx1"/>
          </a:fontRef>
        </p:style>
      </p:cxnSp>
      <p:pic>
        <p:nvPicPr>
          <p:cNvPr id="46" name="Image 45" descr="télécharger.png"/>
          <p:cNvPicPr>
            <a:picLocks noChangeAspect="1"/>
          </p:cNvPicPr>
          <p:nvPr/>
        </p:nvPicPr>
        <p:blipFill>
          <a:blip r:embed="rId17" cstate="print"/>
          <a:srcRect/>
          <a:stretch>
            <a:fillRect/>
          </a:stretch>
        </p:blipFill>
        <p:spPr>
          <a:xfrm>
            <a:off x="5701601" y="2888065"/>
            <a:ext cx="1704032" cy="1704032"/>
          </a:xfrm>
          <a:prstGeom prst="rect">
            <a:avLst/>
          </a:prstGeom>
        </p:spPr>
      </p:pic>
      <p:pic>
        <p:nvPicPr>
          <p:cNvPr id="40" name="Image 39" descr="Une image contenant symbole, logo, Police, texte&#10;&#10;Description générée automatiquement">
            <a:extLst>
              <a:ext uri="{FF2B5EF4-FFF2-40B4-BE49-F238E27FC236}">
                <a16:creationId xmlns:a16="http://schemas.microsoft.com/office/drawing/2014/main" id="{0D9EA073-5FAA-EF14-F06F-D273E6D55B58}"/>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68009" y="921829"/>
            <a:ext cx="1231375" cy="437180"/>
          </a:xfrm>
          <a:prstGeom prst="rect">
            <a:avLst/>
          </a:prstGeom>
        </p:spPr>
      </p:pic>
      <p:pic>
        <p:nvPicPr>
          <p:cNvPr id="3" name="Image 2">
            <a:extLst>
              <a:ext uri="{FF2B5EF4-FFF2-40B4-BE49-F238E27FC236}">
                <a16:creationId xmlns:a16="http://schemas.microsoft.com/office/drawing/2014/main" id="{32CCD0B1-E7A3-BF6B-C87A-622BA369CF5C}"/>
              </a:ext>
            </a:extLst>
          </p:cNvPr>
          <p:cNvPicPr>
            <a:picLocks noChangeAspect="1"/>
          </p:cNvPicPr>
          <p:nvPr/>
        </p:nvPicPr>
        <p:blipFill>
          <a:blip r:embed="rId19"/>
          <a:stretch>
            <a:fillRect/>
          </a:stretch>
        </p:blipFill>
        <p:spPr>
          <a:xfrm>
            <a:off x="501031" y="1970128"/>
            <a:ext cx="1450974" cy="121930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Ellipse 34"/>
          <p:cNvSpPr/>
          <p:nvPr/>
        </p:nvSpPr>
        <p:spPr>
          <a:xfrm>
            <a:off x="3836998" y="1900821"/>
            <a:ext cx="3977313" cy="3977313"/>
          </a:xfrm>
          <a:prstGeom prst="ellipse">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numéro de diapositive 3"/>
          <p:cNvSpPr>
            <a:spLocks noGrp="1" noEditPoints="1"/>
          </p:cNvSpPr>
          <p:nvPr>
            <p:ph type="sldNum" sz="quarter" idx="12"/>
          </p:nvPr>
        </p:nvSpPr>
        <p:spPr>
          <a:xfrm>
            <a:off x="8611660" y="6184849"/>
            <a:ext cx="2743200" cy="365125"/>
          </a:xfrm>
        </p:spPr>
        <p:txBody>
          <a:bodyPr/>
          <a:lstStyle/>
          <a:p>
            <a:fld id="{C8E01AB1-E080-4E8B-8E52-6DE010CD7F84}" type="slidenum">
              <a:rPr lang="fr-FR" smtClean="0"/>
              <a:pPr/>
              <a:t>12</a:t>
            </a:fld>
            <a:endParaRPr lang="fr-FR"/>
          </a:p>
        </p:txBody>
      </p:sp>
      <p:sp>
        <p:nvSpPr>
          <p:cNvPr id="11" name="ZoneTexte 10"/>
          <p:cNvSpPr txBox="1"/>
          <p:nvPr/>
        </p:nvSpPr>
        <p:spPr>
          <a:xfrm>
            <a:off x="2108200" y="261366"/>
            <a:ext cx="1715312" cy="498598"/>
          </a:xfrm>
          <a:prstGeom prst="rect">
            <a:avLst/>
          </a:prstGeom>
          <a:noFill/>
        </p:spPr>
        <p:txBody>
          <a:bodyPr wrap="square">
            <a:spAutoFit/>
          </a:bodyPr>
          <a:lstStyle/>
          <a:p>
            <a:pPr>
              <a:lnSpc>
                <a:spcPct val="110000"/>
              </a:lnSpc>
              <a:spcBef>
                <a:spcPts val="0"/>
              </a:spcBef>
            </a:pPr>
            <a:r>
              <a:rPr lang="fr-FR" sz="2000" b="1">
                <a:solidFill>
                  <a:srgbClr val="136CB0"/>
                </a:solidFill>
                <a:latin typeface="Calibri" panose="020F0502020204030204" pitchFamily="34" charset="0"/>
                <a:ea typeface="Calibri" panose="020F0502020204030204" pitchFamily="34" charset="0"/>
                <a:cs typeface="Times New Roman" panose="02020603050405020304" pitchFamily="18" charset="0"/>
              </a:rPr>
              <a:t>Les</a:t>
            </a:r>
            <a:r>
              <a:rPr lang="fr-FR" sz="2400" b="1">
                <a:solidFill>
                  <a:srgbClr val="136CB0"/>
                </a:solidFill>
                <a:latin typeface="Calibri" panose="020F0502020204030204" pitchFamily="34" charset="0"/>
                <a:ea typeface="Calibri" panose="020F0502020204030204" pitchFamily="34" charset="0"/>
                <a:cs typeface="Times New Roman" panose="02020603050405020304" pitchFamily="18" charset="0"/>
              </a:rPr>
              <a:t> </a:t>
            </a:r>
          </a:p>
        </p:txBody>
      </p:sp>
      <p:sp>
        <p:nvSpPr>
          <p:cNvPr id="33" name="Rectangle : coins arrondis 32"/>
          <p:cNvSpPr/>
          <p:nvPr/>
        </p:nvSpPr>
        <p:spPr>
          <a:xfrm>
            <a:off x="2736381" y="259530"/>
            <a:ext cx="2710262" cy="448135"/>
          </a:xfrm>
          <a:prstGeom prst="roundRect">
            <a:avLst>
              <a:gd name="adj" fmla="val 50000"/>
            </a:avLst>
          </a:prstGeom>
          <a:solidFill>
            <a:srgbClr val="FFD400"/>
          </a:solidFill>
          <a:ln>
            <a:solidFill>
              <a:srgbClr val="FFD4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a:solidFill>
                  <a:srgbClr val="0A4644"/>
                </a:solidFill>
                <a:latin typeface="Calibri" panose="020F0502020204030204" pitchFamily="34" charset="0"/>
                <a:cs typeface="Times New Roman" panose="02020603050405020304" pitchFamily="18" charset="0"/>
              </a:rPr>
              <a:t>Acteurs privilégiés   </a:t>
            </a:r>
            <a:endParaRPr lang="fr-FR" sz="2000" b="1">
              <a:solidFill>
                <a:srgbClr val="0A4644"/>
              </a:solidFill>
              <a:latin typeface="Calibri" panose="020F0502020204030204" pitchFamily="34" charset="0"/>
              <a:cs typeface="Calibri" panose="020F0502020204030204" pitchFamily="34" charset="0"/>
            </a:endParaRPr>
          </a:p>
        </p:txBody>
      </p:sp>
      <p:sp>
        <p:nvSpPr>
          <p:cNvPr id="5" name="ZoneTexte 4"/>
          <p:cNvSpPr txBox="1"/>
          <p:nvPr/>
        </p:nvSpPr>
        <p:spPr>
          <a:xfrm>
            <a:off x="5519507" y="238921"/>
            <a:ext cx="4813250" cy="413959"/>
          </a:xfrm>
          <a:prstGeom prst="rect">
            <a:avLst/>
          </a:prstGeom>
          <a:noFill/>
        </p:spPr>
        <p:txBody>
          <a:bodyPr wrap="square">
            <a:spAutoFit/>
          </a:bodyPr>
          <a:lstStyle/>
          <a:p>
            <a:pPr>
              <a:lnSpc>
                <a:spcPct val="110000"/>
              </a:lnSpc>
              <a:spcBef>
                <a:spcPts val="0"/>
              </a:spcBef>
            </a:pPr>
            <a:r>
              <a:rPr lang="fr-FR" sz="2000" b="1" dirty="0">
                <a:solidFill>
                  <a:srgbClr val="0070C0"/>
                </a:solidFill>
                <a:latin typeface="Calibri" panose="020F0502020204030204" pitchFamily="34" charset="0"/>
                <a:ea typeface="Calibri" panose="020F0502020204030204" pitchFamily="34" charset="0"/>
                <a:cs typeface="Calibri" panose="020F0502020204030204" pitchFamily="34" charset="0"/>
              </a:rPr>
              <a:t>pour l’Orientation sociale et médicale  </a:t>
            </a:r>
            <a:endParaRPr lang="fr-FR" sz="2000" b="1" dirty="0">
              <a:solidFill>
                <a:srgbClr val="136CB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4100" name="Picture 4" descr="Société de Saint Vincent de Paul - France"/>
          <p:cNvPicPr>
            <a:picLocks noChangeAspect="1" noChangeArrowheads="1"/>
          </p:cNvPicPr>
          <p:nvPr/>
        </p:nvPicPr>
        <p:blipFill>
          <a:blip r:embed="rId2" cstate="print"/>
          <a:srcRect/>
          <a:stretch>
            <a:fillRect/>
          </a:stretch>
        </p:blipFill>
        <p:spPr bwMode="auto">
          <a:xfrm>
            <a:off x="4407292" y="3089953"/>
            <a:ext cx="1039351" cy="1039351"/>
          </a:xfrm>
          <a:prstGeom prst="rect">
            <a:avLst/>
          </a:prstGeom>
          <a:noFill/>
        </p:spPr>
      </p:pic>
      <p:sp>
        <p:nvSpPr>
          <p:cNvPr id="10" name="ZoneTexte 9"/>
          <p:cNvSpPr txBox="1"/>
          <p:nvPr/>
        </p:nvSpPr>
        <p:spPr>
          <a:xfrm>
            <a:off x="148255" y="3089953"/>
            <a:ext cx="2332121" cy="325538"/>
          </a:xfrm>
          <a:prstGeom prst="rect">
            <a:avLst/>
          </a:prstGeom>
          <a:noFill/>
        </p:spPr>
        <p:txBody>
          <a:bodyPr wrap="square">
            <a:spAutoFit/>
          </a:bodyPr>
          <a:lstStyle/>
          <a:p>
            <a:pPr algn="r">
              <a:lnSpc>
                <a:spcPct val="115000"/>
              </a:lnSpc>
              <a:spcAft>
                <a:spcPts val="1000"/>
              </a:spcAft>
            </a:pPr>
            <a:r>
              <a:rPr lang="fr-FR" sz="1400" b="1" dirty="0">
                <a:solidFill>
                  <a:srgbClr val="136CB0"/>
                </a:solidFill>
                <a:effectLst/>
                <a:latin typeface="Calibri" panose="020F0502020204030204" pitchFamily="34" charset="0"/>
                <a:ea typeface="Calibri" panose="020F0502020204030204" pitchFamily="34" charset="0"/>
                <a:cs typeface="Calibri" panose="020F0502020204030204" pitchFamily="34" charset="0"/>
              </a:rPr>
              <a:t>Tickets services </a:t>
            </a:r>
          </a:p>
        </p:txBody>
      </p:sp>
      <p:sp>
        <p:nvSpPr>
          <p:cNvPr id="19" name="ZoneTexte 18"/>
          <p:cNvSpPr txBox="1"/>
          <p:nvPr/>
        </p:nvSpPr>
        <p:spPr>
          <a:xfrm>
            <a:off x="0" y="3877806"/>
            <a:ext cx="2807574" cy="325538"/>
          </a:xfrm>
          <a:prstGeom prst="rect">
            <a:avLst/>
          </a:prstGeom>
          <a:noFill/>
        </p:spPr>
        <p:txBody>
          <a:bodyPr wrap="square">
            <a:spAutoFit/>
          </a:bodyPr>
          <a:lstStyle/>
          <a:p>
            <a:pPr algn="ctr">
              <a:lnSpc>
                <a:spcPct val="115000"/>
              </a:lnSpc>
              <a:spcAft>
                <a:spcPts val="1000"/>
              </a:spcAft>
            </a:pPr>
            <a:r>
              <a:rPr lang="fr-FR" sz="1400" b="1" dirty="0">
                <a:solidFill>
                  <a:srgbClr val="136CB0"/>
                </a:solidFill>
                <a:effectLst/>
                <a:latin typeface="Calibri" panose="020F0502020204030204" pitchFamily="34" charset="0"/>
                <a:ea typeface="Calibri" panose="020F0502020204030204" pitchFamily="34" charset="0"/>
                <a:cs typeface="Calibri" panose="020F0502020204030204" pitchFamily="34" charset="0"/>
              </a:rPr>
              <a:t>Possibilité d’achat de téléphone </a:t>
            </a:r>
          </a:p>
        </p:txBody>
      </p:sp>
      <p:sp>
        <p:nvSpPr>
          <p:cNvPr id="23" name="ZoneTexte 22"/>
          <p:cNvSpPr txBox="1"/>
          <p:nvPr/>
        </p:nvSpPr>
        <p:spPr>
          <a:xfrm>
            <a:off x="8096314" y="1592866"/>
            <a:ext cx="2940651" cy="325538"/>
          </a:xfrm>
          <a:prstGeom prst="rect">
            <a:avLst/>
          </a:prstGeom>
          <a:noFill/>
        </p:spPr>
        <p:txBody>
          <a:bodyPr wrap="square">
            <a:spAutoFit/>
          </a:bodyPr>
          <a:lstStyle/>
          <a:p>
            <a:pPr>
              <a:lnSpc>
                <a:spcPct val="115000"/>
              </a:lnSpc>
              <a:spcAft>
                <a:spcPts val="1000"/>
              </a:spcAft>
            </a:pPr>
            <a:r>
              <a:rPr lang="fr-FR" sz="1400" b="1" dirty="0">
                <a:solidFill>
                  <a:srgbClr val="136CB0"/>
                </a:solidFill>
                <a:latin typeface="Calibri" panose="020F0502020204030204" pitchFamily="34" charset="0"/>
                <a:ea typeface="Calibri" panose="020F0502020204030204" pitchFamily="34" charset="0"/>
                <a:cs typeface="Calibri" panose="020F0502020204030204" pitchFamily="34" charset="0"/>
              </a:rPr>
              <a:t>M</a:t>
            </a:r>
            <a:r>
              <a:rPr lang="fr-FR" sz="1400" b="1" dirty="0">
                <a:solidFill>
                  <a:srgbClr val="136CB0"/>
                </a:solidFill>
                <a:effectLst/>
                <a:latin typeface="Calibri" panose="020F0502020204030204" pitchFamily="34" charset="0"/>
                <a:ea typeface="Calibri" panose="020F0502020204030204" pitchFamily="34" charset="0"/>
                <a:cs typeface="Calibri" panose="020F0502020204030204" pitchFamily="34" charset="0"/>
              </a:rPr>
              <a:t>édiateurs sociaux </a:t>
            </a:r>
            <a:endParaRPr lang="fr-FR" sz="1400" b="1" dirty="0">
              <a:solidFill>
                <a:srgbClr val="136CB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7" name="ZoneTexte 26"/>
          <p:cNvSpPr txBox="1"/>
          <p:nvPr/>
        </p:nvSpPr>
        <p:spPr>
          <a:xfrm>
            <a:off x="8727132" y="2175494"/>
            <a:ext cx="3655925" cy="307777"/>
          </a:xfrm>
          <a:prstGeom prst="rect">
            <a:avLst/>
          </a:prstGeom>
          <a:noFill/>
        </p:spPr>
        <p:txBody>
          <a:bodyPr wrap="square">
            <a:spAutoFit/>
          </a:bodyPr>
          <a:lstStyle>
            <a:lvl1pPr algn="r">
              <a:lnSpc>
                <a:spcPct val="115000"/>
              </a:lnSpc>
              <a:spcAft>
                <a:spcPts val="1000"/>
              </a:spcAft>
              <a:defRPr b="1">
                <a:solidFill>
                  <a:srgbClr val="0A4644"/>
                </a:solidFill>
                <a:effectLst/>
                <a:latin typeface="Calibri" panose="020F0502020204030204" pitchFamily="34" charset="0"/>
                <a:ea typeface="Calibri" panose="020F0502020204030204" pitchFamily="34" charset="0"/>
                <a:cs typeface="Calibri" panose="020F0502020204030204" pitchFamily="34" charset="0"/>
              </a:defRPr>
            </a:lvl1pPr>
          </a:lstStyle>
          <a:p>
            <a:pPr algn="l">
              <a:lnSpc>
                <a:spcPct val="100000"/>
              </a:lnSpc>
              <a:spcAft>
                <a:spcPts val="0"/>
              </a:spcAft>
            </a:pPr>
            <a:r>
              <a:rPr lang="fr-FR" sz="1400">
                <a:solidFill>
                  <a:srgbClr val="136CB0"/>
                </a:solidFill>
              </a:rPr>
              <a:t>Institut Régional des Travailleurs Sociaux </a:t>
            </a:r>
          </a:p>
        </p:txBody>
      </p:sp>
      <p:sp>
        <p:nvSpPr>
          <p:cNvPr id="31" name="ZoneTexte 30"/>
          <p:cNvSpPr txBox="1"/>
          <p:nvPr/>
        </p:nvSpPr>
        <p:spPr>
          <a:xfrm>
            <a:off x="6902915" y="1082762"/>
            <a:ext cx="2940651" cy="325538"/>
          </a:xfrm>
          <a:prstGeom prst="rect">
            <a:avLst/>
          </a:prstGeom>
          <a:noFill/>
        </p:spPr>
        <p:txBody>
          <a:bodyPr wrap="square">
            <a:spAutoFit/>
          </a:bodyPr>
          <a:lstStyle/>
          <a:p>
            <a:pPr>
              <a:lnSpc>
                <a:spcPct val="115000"/>
              </a:lnSpc>
              <a:spcAft>
                <a:spcPts val="1000"/>
              </a:spcAft>
            </a:pPr>
            <a:r>
              <a:rPr lang="fr-FR" sz="1400" b="1" dirty="0">
                <a:solidFill>
                  <a:srgbClr val="136CB0"/>
                </a:solidFill>
                <a:latin typeface="Calibri" panose="020F0502020204030204" pitchFamily="34" charset="0"/>
                <a:ea typeface="Calibri" panose="020F0502020204030204" pitchFamily="34" charset="0"/>
                <a:cs typeface="Calibri" panose="020F0502020204030204" pitchFamily="34" charset="0"/>
              </a:rPr>
              <a:t>CORIST/CCAS Bordeaux </a:t>
            </a:r>
          </a:p>
        </p:txBody>
      </p:sp>
      <p:pic>
        <p:nvPicPr>
          <p:cNvPr id="2" name="Image 1" descr="Une image contenant texte, Police, logo, Graphique&#10;&#10;Description générée automatiquement"/>
          <p:cNvPicPr>
            <a:picLocks noChangeAspect="1"/>
          </p:cNvPicPr>
          <p:nvPr/>
        </p:nvPicPr>
        <p:blipFill>
          <a:blip r:embed="rId3" cstate="print"/>
          <a:srcRect/>
          <a:stretch>
            <a:fillRect/>
          </a:stretch>
        </p:blipFill>
        <p:spPr>
          <a:xfrm>
            <a:off x="245806" y="185505"/>
            <a:ext cx="1769807" cy="607622"/>
          </a:xfrm>
          <a:prstGeom prst="rect">
            <a:avLst/>
          </a:prstGeom>
        </p:spPr>
      </p:pic>
      <p:sp>
        <p:nvSpPr>
          <p:cNvPr id="6" name="ZoneTexte 5"/>
          <p:cNvSpPr txBox="1"/>
          <p:nvPr/>
        </p:nvSpPr>
        <p:spPr>
          <a:xfrm>
            <a:off x="1264242" y="1454767"/>
            <a:ext cx="2940651" cy="573298"/>
          </a:xfrm>
          <a:prstGeom prst="rect">
            <a:avLst/>
          </a:prstGeom>
          <a:noFill/>
        </p:spPr>
        <p:txBody>
          <a:bodyPr wrap="square">
            <a:spAutoFit/>
          </a:bodyPr>
          <a:lstStyle/>
          <a:p>
            <a:pPr algn="r">
              <a:lnSpc>
                <a:spcPct val="115000"/>
              </a:lnSpc>
              <a:spcAft>
                <a:spcPts val="1000"/>
              </a:spcAft>
            </a:pPr>
            <a:r>
              <a:rPr lang="fr-FR" sz="1400" b="1">
                <a:solidFill>
                  <a:srgbClr val="136CB0"/>
                </a:solidFill>
                <a:latin typeface="Calibri" panose="020F0502020204030204" pitchFamily="34" charset="0"/>
                <a:ea typeface="Calibri" panose="020F0502020204030204" pitchFamily="34" charset="0"/>
                <a:cs typeface="Calibri" panose="020F0502020204030204" pitchFamily="34" charset="0"/>
              </a:rPr>
              <a:t>Epicerie Solidaire et Restaurant du Pain de l'Amitié</a:t>
            </a:r>
          </a:p>
        </p:txBody>
      </p:sp>
      <p:pic>
        <p:nvPicPr>
          <p:cNvPr id="2050" name="Picture 2" descr="Le pain de l'amitié | Bordeaux"/>
          <p:cNvPicPr>
            <a:picLocks noChangeAspect="1" noChangeArrowheads="1"/>
          </p:cNvPicPr>
          <p:nvPr/>
        </p:nvPicPr>
        <p:blipFill>
          <a:blip r:embed="rId4" cstate="print"/>
          <a:srcRect/>
          <a:stretch>
            <a:fillRect/>
          </a:stretch>
        </p:blipFill>
        <p:spPr bwMode="auto">
          <a:xfrm>
            <a:off x="4495070" y="1361190"/>
            <a:ext cx="694831" cy="687883"/>
          </a:xfrm>
          <a:prstGeom prst="rect">
            <a:avLst/>
          </a:prstGeom>
          <a:noFill/>
        </p:spPr>
      </p:pic>
      <p:sp>
        <p:nvSpPr>
          <p:cNvPr id="28" name="ZoneTexte 27"/>
          <p:cNvSpPr txBox="1"/>
          <p:nvPr/>
        </p:nvSpPr>
        <p:spPr>
          <a:xfrm>
            <a:off x="9047182" y="3760230"/>
            <a:ext cx="3185317" cy="573298"/>
          </a:xfrm>
          <a:prstGeom prst="rect">
            <a:avLst/>
          </a:prstGeom>
          <a:noFill/>
        </p:spPr>
        <p:txBody>
          <a:bodyPr wrap="square">
            <a:spAutoFit/>
          </a:bodyPr>
          <a:lstStyle/>
          <a:p>
            <a:pPr>
              <a:lnSpc>
                <a:spcPct val="115000"/>
              </a:lnSpc>
              <a:spcAft>
                <a:spcPts val="1000"/>
              </a:spcAft>
            </a:pPr>
            <a:r>
              <a:rPr lang="fr-FR" sz="1400" b="1" dirty="0">
                <a:solidFill>
                  <a:srgbClr val="136CB0"/>
                </a:solidFill>
                <a:latin typeface="Calibri" panose="020F0502020204030204" pitchFamily="34" charset="0"/>
                <a:ea typeface="Calibri" panose="020F0502020204030204" pitchFamily="34" charset="0"/>
                <a:cs typeface="Calibri" panose="020F0502020204030204" pitchFamily="34" charset="0"/>
              </a:rPr>
              <a:t>Recours à l’IDE (Institut de Défense des Etrangers) situé à la Maison des Avocats</a:t>
            </a:r>
          </a:p>
        </p:txBody>
      </p:sp>
      <p:sp>
        <p:nvSpPr>
          <p:cNvPr id="32" name="ZoneTexte 31"/>
          <p:cNvSpPr txBox="1"/>
          <p:nvPr/>
        </p:nvSpPr>
        <p:spPr>
          <a:xfrm>
            <a:off x="-112263" y="5672827"/>
            <a:ext cx="3424188" cy="325538"/>
          </a:xfrm>
          <a:prstGeom prst="rect">
            <a:avLst/>
          </a:prstGeom>
          <a:noFill/>
        </p:spPr>
        <p:txBody>
          <a:bodyPr wrap="square">
            <a:spAutoFit/>
          </a:bodyPr>
          <a:lstStyle/>
          <a:p>
            <a:pPr algn="r">
              <a:lnSpc>
                <a:spcPct val="115000"/>
              </a:lnSpc>
              <a:spcAft>
                <a:spcPts val="1000"/>
              </a:spcAft>
            </a:pPr>
            <a:r>
              <a:rPr lang="fr-FR" sz="1400" b="1" dirty="0">
                <a:solidFill>
                  <a:srgbClr val="136CB0"/>
                </a:solidFill>
                <a:effectLst/>
                <a:latin typeface="Calibri" panose="020F0502020204030204" pitchFamily="34" charset="0"/>
                <a:ea typeface="Calibri" panose="020F0502020204030204" pitchFamily="34" charset="0"/>
                <a:cs typeface="Calibri" panose="020F0502020204030204" pitchFamily="34" charset="0"/>
              </a:rPr>
              <a:t>Co location Maison Lazare </a:t>
            </a:r>
          </a:p>
        </p:txBody>
      </p:sp>
      <p:sp>
        <p:nvSpPr>
          <p:cNvPr id="34" name="ZoneTexte 33"/>
          <p:cNvSpPr txBox="1"/>
          <p:nvPr/>
        </p:nvSpPr>
        <p:spPr>
          <a:xfrm>
            <a:off x="200455" y="4328835"/>
            <a:ext cx="3859232" cy="573298"/>
          </a:xfrm>
          <a:prstGeom prst="rect">
            <a:avLst/>
          </a:prstGeom>
          <a:noFill/>
        </p:spPr>
        <p:txBody>
          <a:bodyPr wrap="square">
            <a:spAutoFit/>
          </a:bodyPr>
          <a:lstStyle/>
          <a:p>
            <a:pPr algn="r">
              <a:lnSpc>
                <a:spcPct val="115000"/>
              </a:lnSpc>
              <a:spcAft>
                <a:spcPts val="1000"/>
              </a:spcAft>
            </a:pPr>
            <a:r>
              <a:rPr lang="fr-FR" sz="1400" b="1" dirty="0">
                <a:solidFill>
                  <a:srgbClr val="136CB0"/>
                </a:solidFill>
                <a:latin typeface="Calibri" panose="020F0502020204030204" pitchFamily="34" charset="0"/>
                <a:ea typeface="Calibri" panose="020F0502020204030204" pitchFamily="34" charset="0"/>
                <a:cs typeface="Calibri" panose="020F0502020204030204" pitchFamily="34" charset="0"/>
              </a:rPr>
              <a:t>Atelier graphite pour l’ai</a:t>
            </a:r>
            <a:r>
              <a:rPr lang="fr-FR" sz="1400" b="1" dirty="0">
                <a:solidFill>
                  <a:srgbClr val="136CB0"/>
                </a:solidFill>
                <a:effectLst/>
                <a:latin typeface="Calibri" panose="020F0502020204030204" pitchFamily="34" charset="0"/>
                <a:ea typeface="Calibri" panose="020F0502020204030204" pitchFamily="34" charset="0"/>
                <a:cs typeface="Calibri" panose="020F0502020204030204" pitchFamily="34" charset="0"/>
              </a:rPr>
              <a:t>de à monter des dossiers logement. (DAHO , DALO, Logement Social)</a:t>
            </a:r>
          </a:p>
        </p:txBody>
      </p:sp>
      <p:sp>
        <p:nvSpPr>
          <p:cNvPr id="17" name="ZoneTexte 16"/>
          <p:cNvSpPr txBox="1"/>
          <p:nvPr/>
        </p:nvSpPr>
        <p:spPr>
          <a:xfrm>
            <a:off x="9093438" y="4592061"/>
            <a:ext cx="2805588" cy="573298"/>
          </a:xfrm>
          <a:prstGeom prst="rect">
            <a:avLst/>
          </a:prstGeom>
          <a:noFill/>
        </p:spPr>
        <p:txBody>
          <a:bodyPr wrap="square">
            <a:spAutoFit/>
          </a:bodyPr>
          <a:lstStyle/>
          <a:p>
            <a:pPr>
              <a:lnSpc>
                <a:spcPct val="115000"/>
              </a:lnSpc>
              <a:spcAft>
                <a:spcPts val="1000"/>
              </a:spcAft>
            </a:pPr>
            <a:r>
              <a:rPr lang="fr-FR" sz="1400" b="1" dirty="0">
                <a:solidFill>
                  <a:srgbClr val="136CB0"/>
                </a:solidFill>
                <a:latin typeface="Calibri" panose="020F0502020204030204" pitchFamily="34" charset="0"/>
                <a:ea typeface="Calibri" panose="020F0502020204030204" pitchFamily="34" charset="0"/>
                <a:cs typeface="Calibri" panose="020F0502020204030204" pitchFamily="34" charset="0"/>
              </a:rPr>
              <a:t>Formations par des juristes au droit des étrangers.</a:t>
            </a:r>
          </a:p>
        </p:txBody>
      </p:sp>
      <p:pic>
        <p:nvPicPr>
          <p:cNvPr id="37" name="Image 36"/>
          <p:cNvPicPr>
            <a:picLocks noChangeAspect="1"/>
          </p:cNvPicPr>
          <p:nvPr/>
        </p:nvPicPr>
        <p:blipFill>
          <a:blip r:embed="rId5" cstate="print"/>
          <a:srcRect/>
          <a:stretch>
            <a:fillRect/>
          </a:stretch>
        </p:blipFill>
        <p:spPr>
          <a:xfrm>
            <a:off x="2468038" y="2651185"/>
            <a:ext cx="1576517" cy="1161898"/>
          </a:xfrm>
          <a:prstGeom prst="rect">
            <a:avLst/>
          </a:prstGeom>
        </p:spPr>
      </p:pic>
      <p:pic>
        <p:nvPicPr>
          <p:cNvPr id="39" name="Image 38"/>
          <p:cNvPicPr>
            <a:picLocks noChangeAspect="1"/>
          </p:cNvPicPr>
          <p:nvPr/>
        </p:nvPicPr>
        <p:blipFill>
          <a:blip r:embed="rId6" cstate="print"/>
          <a:srcRect/>
          <a:stretch>
            <a:fillRect/>
          </a:stretch>
        </p:blipFill>
        <p:spPr>
          <a:xfrm>
            <a:off x="5359662" y="598507"/>
            <a:ext cx="1503475" cy="1515369"/>
          </a:xfrm>
          <a:prstGeom prst="rect">
            <a:avLst/>
          </a:prstGeom>
        </p:spPr>
      </p:pic>
      <p:pic>
        <p:nvPicPr>
          <p:cNvPr id="40" name="Image 39"/>
          <p:cNvPicPr>
            <a:picLocks noChangeAspect="1"/>
          </p:cNvPicPr>
          <p:nvPr/>
        </p:nvPicPr>
        <p:blipFill>
          <a:blip r:embed="rId7" cstate="print"/>
          <a:srcRect/>
          <a:stretch>
            <a:fillRect/>
          </a:stretch>
        </p:blipFill>
        <p:spPr>
          <a:xfrm>
            <a:off x="6894077" y="1380569"/>
            <a:ext cx="1140314" cy="1134724"/>
          </a:xfrm>
          <a:prstGeom prst="rect">
            <a:avLst/>
          </a:prstGeom>
        </p:spPr>
      </p:pic>
      <p:pic>
        <p:nvPicPr>
          <p:cNvPr id="46" name="Image 45"/>
          <p:cNvPicPr>
            <a:picLocks noChangeAspect="1"/>
          </p:cNvPicPr>
          <p:nvPr/>
        </p:nvPicPr>
        <p:blipFill>
          <a:blip r:embed="rId8" cstate="print"/>
          <a:srcRect/>
          <a:stretch>
            <a:fillRect/>
          </a:stretch>
        </p:blipFill>
        <p:spPr>
          <a:xfrm>
            <a:off x="2557871" y="3558141"/>
            <a:ext cx="1920406" cy="1140051"/>
          </a:xfrm>
          <a:prstGeom prst="rect">
            <a:avLst/>
          </a:prstGeom>
        </p:spPr>
      </p:pic>
      <p:pic>
        <p:nvPicPr>
          <p:cNvPr id="47" name="Image 46"/>
          <p:cNvPicPr>
            <a:picLocks noChangeAspect="1"/>
          </p:cNvPicPr>
          <p:nvPr/>
        </p:nvPicPr>
        <p:blipFill>
          <a:blip r:embed="rId9" cstate="print"/>
          <a:srcRect/>
          <a:stretch>
            <a:fillRect/>
          </a:stretch>
        </p:blipFill>
        <p:spPr>
          <a:xfrm>
            <a:off x="3195219" y="5048291"/>
            <a:ext cx="1445300" cy="432460"/>
          </a:xfrm>
          <a:prstGeom prst="rect">
            <a:avLst/>
          </a:prstGeom>
        </p:spPr>
      </p:pic>
      <p:sp>
        <p:nvSpPr>
          <p:cNvPr id="48" name="ZoneTexte 47"/>
          <p:cNvSpPr txBox="1"/>
          <p:nvPr/>
        </p:nvSpPr>
        <p:spPr>
          <a:xfrm>
            <a:off x="480361" y="4986629"/>
            <a:ext cx="2807574" cy="573298"/>
          </a:xfrm>
          <a:prstGeom prst="rect">
            <a:avLst/>
          </a:prstGeom>
          <a:noFill/>
        </p:spPr>
        <p:txBody>
          <a:bodyPr wrap="square">
            <a:spAutoFit/>
          </a:bodyPr>
          <a:lstStyle/>
          <a:p>
            <a:pPr algn="ctr">
              <a:lnSpc>
                <a:spcPct val="115000"/>
              </a:lnSpc>
              <a:spcAft>
                <a:spcPts val="1000"/>
              </a:spcAft>
            </a:pPr>
            <a:r>
              <a:rPr lang="fr-FR" sz="1400" b="1" dirty="0">
                <a:solidFill>
                  <a:srgbClr val="136CB0"/>
                </a:solidFill>
                <a:effectLst/>
                <a:latin typeface="Calibri" panose="020F0502020204030204" pitchFamily="34" charset="0"/>
                <a:ea typeface="Calibri" panose="020F0502020204030204" pitchFamily="34" charset="0"/>
                <a:cs typeface="Calibri" panose="020F0502020204030204" pitchFamily="34" charset="0"/>
              </a:rPr>
              <a:t>Logement gratuit durée limitée dans les locaux d’une entreprise</a:t>
            </a:r>
            <a:r>
              <a:rPr lang="fr-FR" sz="1400" b="1" dirty="0">
                <a:solidFill>
                  <a:srgbClr val="0A4644"/>
                </a:solidFill>
                <a:effectLst/>
                <a:latin typeface="Calibri" panose="020F0502020204030204" pitchFamily="34" charset="0"/>
                <a:ea typeface="Calibri" panose="020F0502020204030204" pitchFamily="34" charset="0"/>
                <a:cs typeface="Calibri" panose="020F0502020204030204" pitchFamily="34" charset="0"/>
              </a:rPr>
              <a:t>.</a:t>
            </a:r>
          </a:p>
        </p:txBody>
      </p:sp>
      <p:pic>
        <p:nvPicPr>
          <p:cNvPr id="49" name="Image 48"/>
          <p:cNvPicPr>
            <a:picLocks noChangeAspect="1"/>
          </p:cNvPicPr>
          <p:nvPr/>
        </p:nvPicPr>
        <p:blipFill>
          <a:blip r:embed="rId10" cstate="print"/>
          <a:srcRect/>
          <a:stretch>
            <a:fillRect/>
          </a:stretch>
        </p:blipFill>
        <p:spPr>
          <a:xfrm>
            <a:off x="3396263" y="5733831"/>
            <a:ext cx="929524" cy="278385"/>
          </a:xfrm>
          <a:prstGeom prst="rect">
            <a:avLst/>
          </a:prstGeom>
        </p:spPr>
      </p:pic>
      <p:sp>
        <p:nvSpPr>
          <p:cNvPr id="52" name="ZoneTexte 51"/>
          <p:cNvSpPr txBox="1"/>
          <p:nvPr/>
        </p:nvSpPr>
        <p:spPr>
          <a:xfrm>
            <a:off x="204969" y="2330366"/>
            <a:ext cx="3737103" cy="307777"/>
          </a:xfrm>
          <a:prstGeom prst="rect">
            <a:avLst/>
          </a:prstGeom>
          <a:noFill/>
        </p:spPr>
        <p:txBody>
          <a:bodyPr wrap="square">
            <a:spAutoFit/>
          </a:bodyPr>
          <a:lstStyle/>
          <a:p>
            <a:pPr marL="0" indent="0">
              <a:spcBef>
                <a:spcPts val="0"/>
              </a:spcBef>
              <a:buFont typeface="Wingdings 3" charset="2"/>
              <a:buNone/>
            </a:pPr>
            <a:r>
              <a:rPr lang="fr-FR" sz="1400" b="1">
                <a:solidFill>
                  <a:srgbClr val="136CB0"/>
                </a:solidFill>
                <a:latin typeface="Calibri" panose="020F0502020204030204" pitchFamily="34" charset="0"/>
                <a:ea typeface="Calibri" panose="020F0502020204030204" pitchFamily="34" charset="0"/>
                <a:cs typeface="Calibri" panose="020F0502020204030204" pitchFamily="34" charset="0"/>
              </a:rPr>
              <a:t>Pôle recherche d’emploi du Pain de l’Amitié</a:t>
            </a:r>
          </a:p>
        </p:txBody>
      </p:sp>
      <p:pic>
        <p:nvPicPr>
          <p:cNvPr id="53" name="Picture 2" descr="Le pain de l'amitié | Bordeaux"/>
          <p:cNvPicPr>
            <a:picLocks noChangeAspect="1" noChangeArrowheads="1"/>
          </p:cNvPicPr>
          <p:nvPr/>
        </p:nvPicPr>
        <p:blipFill>
          <a:blip r:embed="rId4" cstate="print"/>
          <a:srcRect/>
          <a:stretch>
            <a:fillRect/>
          </a:stretch>
        </p:blipFill>
        <p:spPr bwMode="auto">
          <a:xfrm>
            <a:off x="3700461" y="2100613"/>
            <a:ext cx="694831" cy="687883"/>
          </a:xfrm>
          <a:prstGeom prst="rect">
            <a:avLst/>
          </a:prstGeom>
          <a:noFill/>
        </p:spPr>
      </p:pic>
      <p:pic>
        <p:nvPicPr>
          <p:cNvPr id="54" name="Image 53"/>
          <p:cNvPicPr>
            <a:picLocks noChangeAspect="1"/>
          </p:cNvPicPr>
          <p:nvPr/>
        </p:nvPicPr>
        <p:blipFill>
          <a:blip r:embed="rId11" cstate="print"/>
          <a:srcRect/>
          <a:stretch>
            <a:fillRect/>
          </a:stretch>
        </p:blipFill>
        <p:spPr>
          <a:xfrm>
            <a:off x="7299531" y="3776781"/>
            <a:ext cx="1665563" cy="518618"/>
          </a:xfrm>
          <a:prstGeom prst="rect">
            <a:avLst/>
          </a:prstGeom>
        </p:spPr>
      </p:pic>
      <p:pic>
        <p:nvPicPr>
          <p:cNvPr id="55" name="Image 54"/>
          <p:cNvPicPr>
            <a:picLocks noChangeAspect="1"/>
          </p:cNvPicPr>
          <p:nvPr/>
        </p:nvPicPr>
        <p:blipFill>
          <a:blip r:embed="rId12" cstate="print"/>
          <a:srcRect/>
          <a:stretch>
            <a:fillRect/>
          </a:stretch>
        </p:blipFill>
        <p:spPr>
          <a:xfrm>
            <a:off x="7177620" y="4461680"/>
            <a:ext cx="1493463" cy="686867"/>
          </a:xfrm>
          <a:prstGeom prst="rect">
            <a:avLst/>
          </a:prstGeom>
        </p:spPr>
      </p:pic>
      <p:pic>
        <p:nvPicPr>
          <p:cNvPr id="56" name="Image 55"/>
          <p:cNvPicPr>
            <a:picLocks noChangeAspect="1"/>
          </p:cNvPicPr>
          <p:nvPr/>
        </p:nvPicPr>
        <p:blipFill>
          <a:blip r:embed="rId13" cstate="print"/>
          <a:srcRect/>
          <a:stretch>
            <a:fillRect/>
          </a:stretch>
        </p:blipFill>
        <p:spPr>
          <a:xfrm>
            <a:off x="7617678" y="5198540"/>
            <a:ext cx="833426" cy="833426"/>
          </a:xfrm>
          <a:prstGeom prst="rect">
            <a:avLst/>
          </a:prstGeom>
        </p:spPr>
      </p:pic>
      <p:sp>
        <p:nvSpPr>
          <p:cNvPr id="58" name="ZoneTexte 57"/>
          <p:cNvSpPr txBox="1"/>
          <p:nvPr/>
        </p:nvSpPr>
        <p:spPr>
          <a:xfrm>
            <a:off x="8979971" y="5332790"/>
            <a:ext cx="3168445" cy="307777"/>
          </a:xfrm>
          <a:prstGeom prst="rect">
            <a:avLst/>
          </a:prstGeom>
          <a:noFill/>
        </p:spPr>
        <p:txBody>
          <a:bodyPr wrap="square">
            <a:spAutoFit/>
          </a:bodyPr>
          <a:lstStyle/>
          <a:p>
            <a:r>
              <a:rPr kumimoji="0" lang="fr-FR" sz="1400" b="1" i="0" u="none" strike="noStrike" kern="1200" cap="none" spc="0" normalizeH="0" baseline="0" noProof="0" dirty="0">
                <a:ln>
                  <a:noFill/>
                </a:ln>
                <a:solidFill>
                  <a:srgbClr val="136CB0"/>
                </a:solidFill>
                <a:effectLst/>
                <a:uLnTx/>
                <a:uFillTx/>
                <a:latin typeface="Calibri" panose="020F0502020204030204" pitchFamily="34" charset="0"/>
                <a:ea typeface="Calibri" panose="020F0502020204030204" pitchFamily="34" charset="0"/>
                <a:cs typeface="Calibri" panose="020F0502020204030204" pitchFamily="34" charset="0"/>
              </a:rPr>
              <a:t>Maison de Justice et du droit</a:t>
            </a:r>
            <a:endParaRPr lang="fr-FR" b="1" dirty="0">
              <a:solidFill>
                <a:srgbClr val="136CB0"/>
              </a:solidFill>
            </a:endParaRPr>
          </a:p>
        </p:txBody>
      </p:sp>
      <p:cxnSp>
        <p:nvCxnSpPr>
          <p:cNvPr id="60" name="Connecteur droit 59"/>
          <p:cNvCxnSpPr/>
          <p:nvPr/>
        </p:nvCxnSpPr>
        <p:spPr>
          <a:xfrm>
            <a:off x="2170201" y="935412"/>
            <a:ext cx="8648700" cy="0"/>
          </a:xfrm>
          <a:prstGeom prst="line">
            <a:avLst/>
          </a:prstGeom>
          <a:ln w="38100">
            <a:solidFill>
              <a:srgbClr val="FFD400"/>
            </a:solidFill>
          </a:ln>
        </p:spPr>
        <p:style>
          <a:lnRef idx="2">
            <a:schemeClr val="accent1"/>
          </a:lnRef>
          <a:fillRef idx="0">
            <a:schemeClr val="accent1"/>
          </a:fillRef>
          <a:effectRef idx="1">
            <a:schemeClr val="accent1"/>
          </a:effectRef>
          <a:fontRef idx="minor">
            <a:schemeClr val="tx1"/>
          </a:fontRef>
        </p:style>
      </p:cxnSp>
      <p:pic>
        <p:nvPicPr>
          <p:cNvPr id="36" name="Image 35" descr="th.jpeg"/>
          <p:cNvPicPr>
            <a:picLocks noChangeAspect="1"/>
          </p:cNvPicPr>
          <p:nvPr/>
        </p:nvPicPr>
        <p:blipFill>
          <a:blip r:embed="rId14" cstate="print"/>
          <a:srcRect/>
          <a:stretch>
            <a:fillRect/>
          </a:stretch>
        </p:blipFill>
        <p:spPr>
          <a:xfrm>
            <a:off x="5876854" y="5292252"/>
            <a:ext cx="1565748" cy="1565748"/>
          </a:xfrm>
          <a:prstGeom prst="rect">
            <a:avLst/>
          </a:prstGeom>
        </p:spPr>
      </p:pic>
      <p:pic>
        <p:nvPicPr>
          <p:cNvPr id="3" name="Image 2" descr="Une image contenant texte, Police, Graphique, capture d’écran&#10;&#10;Description générée automatiquement">
            <a:extLst>
              <a:ext uri="{FF2B5EF4-FFF2-40B4-BE49-F238E27FC236}">
                <a16:creationId xmlns:a16="http://schemas.microsoft.com/office/drawing/2014/main" id="{A9D413D4-1905-2624-66A8-FAFF7A1A5221}"/>
              </a:ext>
            </a:extLst>
          </p:cNvPr>
          <p:cNvPicPr>
            <a:picLocks noChangeAspect="1"/>
          </p:cNvPicPr>
          <p:nvPr/>
        </p:nvPicPr>
        <p:blipFill>
          <a:blip r:embed="rId15" cstate="print"/>
          <a:stretch>
            <a:fillRect/>
          </a:stretch>
        </p:blipFill>
        <p:spPr>
          <a:xfrm>
            <a:off x="7369939" y="2221109"/>
            <a:ext cx="1270628" cy="626490"/>
          </a:xfrm>
          <a:prstGeom prst="rect">
            <a:avLst/>
          </a:prstGeom>
        </p:spPr>
      </p:pic>
      <p:pic>
        <p:nvPicPr>
          <p:cNvPr id="38" name="Image 37" descr="télécharger.png"/>
          <p:cNvPicPr>
            <a:picLocks noChangeAspect="1"/>
          </p:cNvPicPr>
          <p:nvPr/>
        </p:nvPicPr>
        <p:blipFill>
          <a:blip r:embed="rId16" cstate="print"/>
          <a:srcRect/>
          <a:stretch>
            <a:fillRect/>
          </a:stretch>
        </p:blipFill>
        <p:spPr>
          <a:xfrm>
            <a:off x="5485844" y="2877791"/>
            <a:ext cx="1704032" cy="1704032"/>
          </a:xfrm>
          <a:prstGeom prst="rect">
            <a:avLst/>
          </a:prstGeom>
        </p:spPr>
      </p:pic>
      <p:sp>
        <p:nvSpPr>
          <p:cNvPr id="12292" name="AutoShape 4" descr="Résultat d’images pour ars aquitaine logo 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2294" name="AutoShape 6" descr="Résultat d’images pour ars aquitaine logo 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12296" name="Picture 8" descr="Agence Régionale de Santé Nouvelle Aquitaine (ARS NA) - Restauration ..."/>
          <p:cNvPicPr>
            <a:picLocks noChangeAspect="1" noChangeArrowheads="1"/>
          </p:cNvPicPr>
          <p:nvPr/>
        </p:nvPicPr>
        <p:blipFill>
          <a:blip r:embed="rId17" cstate="print"/>
          <a:srcRect/>
          <a:stretch>
            <a:fillRect/>
          </a:stretch>
        </p:blipFill>
        <p:spPr bwMode="auto">
          <a:xfrm>
            <a:off x="9258430" y="2843405"/>
            <a:ext cx="1170271" cy="724834"/>
          </a:xfrm>
          <a:prstGeom prst="rect">
            <a:avLst/>
          </a:prstGeom>
          <a:noFill/>
        </p:spPr>
      </p:pic>
      <p:pic>
        <p:nvPicPr>
          <p:cNvPr id="12298" name="Picture 10" descr="Nouvelle identité visuelle pour le CHU - Bordeaux Neurocampus"/>
          <p:cNvPicPr>
            <a:picLocks noChangeAspect="1" noChangeArrowheads="1"/>
          </p:cNvPicPr>
          <p:nvPr/>
        </p:nvPicPr>
        <p:blipFill>
          <a:blip r:embed="rId18" cstate="print"/>
          <a:srcRect/>
          <a:stretch>
            <a:fillRect/>
          </a:stretch>
        </p:blipFill>
        <p:spPr bwMode="auto">
          <a:xfrm>
            <a:off x="7804263" y="2908011"/>
            <a:ext cx="1242919" cy="638146"/>
          </a:xfrm>
          <a:prstGeom prst="rect">
            <a:avLst/>
          </a:prstGeom>
          <a:noFill/>
        </p:spPr>
      </p:pic>
      <p:pic>
        <p:nvPicPr>
          <p:cNvPr id="12300" name="Picture 12" descr="CPAM de la Gironde | Bordeaux"/>
          <p:cNvPicPr>
            <a:picLocks noChangeAspect="1" noChangeArrowheads="1"/>
          </p:cNvPicPr>
          <p:nvPr/>
        </p:nvPicPr>
        <p:blipFill>
          <a:blip r:embed="rId19" cstate="print"/>
          <a:srcRect/>
          <a:stretch>
            <a:fillRect/>
          </a:stretch>
        </p:blipFill>
        <p:spPr bwMode="auto">
          <a:xfrm>
            <a:off x="10377437" y="2575857"/>
            <a:ext cx="1770979" cy="1110888"/>
          </a:xfrm>
          <a:prstGeom prst="rect">
            <a:avLst/>
          </a:prstGeom>
          <a:noFill/>
        </p:spPr>
      </p:pic>
      <p:pic>
        <p:nvPicPr>
          <p:cNvPr id="43" name="Image 42" descr="Une image contenant symbole, logo, Police, texte&#10;&#10;Description générée automatiquement">
            <a:extLst>
              <a:ext uri="{FF2B5EF4-FFF2-40B4-BE49-F238E27FC236}">
                <a16:creationId xmlns:a16="http://schemas.microsoft.com/office/drawing/2014/main" id="{0D9EA073-5FAA-EF14-F06F-D273E6D55B58}"/>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350846" y="881094"/>
            <a:ext cx="1231375" cy="437180"/>
          </a:xfrm>
          <a:prstGeom prst="rect">
            <a:avLst/>
          </a:prstGeom>
        </p:spPr>
      </p:pic>
      <p:pic>
        <p:nvPicPr>
          <p:cNvPr id="8" name="Image 7">
            <a:extLst>
              <a:ext uri="{FF2B5EF4-FFF2-40B4-BE49-F238E27FC236}">
                <a16:creationId xmlns:a16="http://schemas.microsoft.com/office/drawing/2014/main" id="{19D80374-F2E8-1C99-7E7F-928A641E1AA5}"/>
              </a:ext>
            </a:extLst>
          </p:cNvPr>
          <p:cNvPicPr>
            <a:picLocks noChangeAspect="1"/>
          </p:cNvPicPr>
          <p:nvPr/>
        </p:nvPicPr>
        <p:blipFill>
          <a:blip r:embed="rId21"/>
          <a:stretch>
            <a:fillRect/>
          </a:stretch>
        </p:blipFill>
        <p:spPr>
          <a:xfrm>
            <a:off x="4518968" y="5592946"/>
            <a:ext cx="1289549" cy="1183806"/>
          </a:xfrm>
          <a:prstGeom prst="rect">
            <a:avLst/>
          </a:prstGeom>
        </p:spPr>
      </p:pic>
      <p:sp>
        <p:nvSpPr>
          <p:cNvPr id="9" name="ZoneTexte 8">
            <a:extLst>
              <a:ext uri="{FF2B5EF4-FFF2-40B4-BE49-F238E27FC236}">
                <a16:creationId xmlns:a16="http://schemas.microsoft.com/office/drawing/2014/main" id="{2C7BEEE7-CC55-050D-9735-89819E6DC51F}"/>
              </a:ext>
            </a:extLst>
          </p:cNvPr>
          <p:cNvSpPr txBox="1"/>
          <p:nvPr/>
        </p:nvSpPr>
        <p:spPr>
          <a:xfrm>
            <a:off x="999790" y="6131214"/>
            <a:ext cx="3424188" cy="325538"/>
          </a:xfrm>
          <a:prstGeom prst="rect">
            <a:avLst/>
          </a:prstGeom>
          <a:noFill/>
        </p:spPr>
        <p:txBody>
          <a:bodyPr wrap="square">
            <a:spAutoFit/>
          </a:bodyPr>
          <a:lstStyle/>
          <a:p>
            <a:pPr algn="r">
              <a:lnSpc>
                <a:spcPct val="115000"/>
              </a:lnSpc>
              <a:spcAft>
                <a:spcPts val="1000"/>
              </a:spcAft>
            </a:pPr>
            <a:r>
              <a:rPr lang="fr-FR" sz="1400" b="1" dirty="0">
                <a:solidFill>
                  <a:srgbClr val="136CB0"/>
                </a:solidFill>
                <a:effectLst/>
                <a:latin typeface="Calibri" panose="020F0502020204030204" pitchFamily="34" charset="0"/>
                <a:ea typeface="Calibri" panose="020F0502020204030204" pitchFamily="34" charset="0"/>
                <a:cs typeface="Calibri" panose="020F0502020204030204" pitchFamily="34" charset="0"/>
              </a:rPr>
              <a:t>Co location pour femmes enceintes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noEditPoints="1"/>
          </p:cNvSpPr>
          <p:nvPr>
            <p:ph type="sldNum" sz="quarter" idx="12"/>
          </p:nvPr>
        </p:nvSpPr>
        <p:spPr/>
        <p:txBody>
          <a:bodyPr/>
          <a:lstStyle/>
          <a:p>
            <a:fld id="{C8E01AB1-E080-4E8B-8E52-6DE010CD7F84}" type="slidenum">
              <a:rPr lang="fr-FR" smtClean="0"/>
              <a:pPr/>
              <a:t>13</a:t>
            </a:fld>
            <a:endParaRPr lang="fr-FR"/>
          </a:p>
        </p:txBody>
      </p:sp>
      <p:sp>
        <p:nvSpPr>
          <p:cNvPr id="11" name="ZoneTexte 10"/>
          <p:cNvSpPr txBox="1"/>
          <p:nvPr/>
        </p:nvSpPr>
        <p:spPr>
          <a:xfrm>
            <a:off x="1930400" y="310763"/>
            <a:ext cx="3924300" cy="413959"/>
          </a:xfrm>
          <a:prstGeom prst="rect">
            <a:avLst/>
          </a:prstGeom>
          <a:noFill/>
        </p:spPr>
        <p:txBody>
          <a:bodyPr wrap="square">
            <a:spAutoFit/>
          </a:bodyPr>
          <a:lstStyle/>
          <a:p>
            <a:pPr algn="ctr">
              <a:lnSpc>
                <a:spcPct val="110000"/>
              </a:lnSpc>
              <a:spcBef>
                <a:spcPts val="0"/>
              </a:spcBef>
            </a:pPr>
            <a:r>
              <a:rPr lang="fr-FR" sz="2000" b="1" dirty="0">
                <a:solidFill>
                  <a:srgbClr val="136CB0"/>
                </a:solidFill>
                <a:latin typeface="Calibri" panose="020F0502020204030204" pitchFamily="34" charset="0"/>
                <a:ea typeface="Calibri" panose="020F0502020204030204" pitchFamily="34" charset="0"/>
                <a:cs typeface="Times New Roman" panose="02020603050405020304" pitchFamily="18" charset="0"/>
              </a:rPr>
              <a:t>Un accueil de jour pour les</a:t>
            </a:r>
          </a:p>
        </p:txBody>
      </p:sp>
      <p:grpSp>
        <p:nvGrpSpPr>
          <p:cNvPr id="20" name="Groupe 19"/>
          <p:cNvGrpSpPr/>
          <p:nvPr/>
        </p:nvGrpSpPr>
        <p:grpSpPr>
          <a:xfrm>
            <a:off x="1311510" y="1805316"/>
            <a:ext cx="2368108" cy="4487737"/>
            <a:chOff x="716046" y="2844178"/>
            <a:chExt cx="3073233" cy="5823998"/>
          </a:xfrm>
        </p:grpSpPr>
        <p:sp>
          <p:nvSpPr>
            <p:cNvPr id="16" name="Rectangle : coins arrondis 15"/>
            <p:cNvSpPr/>
            <p:nvPr/>
          </p:nvSpPr>
          <p:spPr>
            <a:xfrm>
              <a:off x="716046" y="2844178"/>
              <a:ext cx="3073233" cy="5274088"/>
            </a:xfrm>
            <a:prstGeom prst="roundRect">
              <a:avLst>
                <a:gd name="adj" fmla="val 10792"/>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p:cNvSpPr txBox="1"/>
            <p:nvPr/>
          </p:nvSpPr>
          <p:spPr>
            <a:xfrm>
              <a:off x="813634" y="4336739"/>
              <a:ext cx="2878055" cy="719538"/>
            </a:xfrm>
            <a:prstGeom prst="rect">
              <a:avLst/>
            </a:prstGeom>
            <a:noFill/>
          </p:spPr>
          <p:txBody>
            <a:bodyPr wrap="square">
              <a:spAutoFit/>
            </a:bodyPr>
            <a:lstStyle/>
            <a:p>
              <a:pPr algn="ctr">
                <a:lnSpc>
                  <a:spcPct val="110000"/>
                </a:lnSpc>
                <a:spcBef>
                  <a:spcPts val="0"/>
                </a:spcBef>
              </a:pPr>
              <a:r>
                <a:rPr lang="fr-FR" sz="1400" b="1">
                  <a:solidFill>
                    <a:srgbClr val="0070C0"/>
                  </a:solidFill>
                  <a:latin typeface="Calibri" panose="020F0502020204030204" pitchFamily="34" charset="0"/>
                  <a:ea typeface="Calibri" panose="020F0502020204030204" pitchFamily="34" charset="0"/>
                  <a:cs typeface="Calibri" panose="020F0502020204030204" pitchFamily="34" charset="0"/>
                </a:rPr>
                <a:t>Besoins de la vie quotidienne </a:t>
              </a:r>
              <a:endParaRPr lang="fr-FR" sz="1400" b="1">
                <a:solidFill>
                  <a:srgbClr val="136CB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9" name="ZoneTexte 18"/>
            <p:cNvSpPr txBox="1"/>
            <p:nvPr/>
          </p:nvSpPr>
          <p:spPr>
            <a:xfrm>
              <a:off x="911222" y="5102524"/>
              <a:ext cx="2633816" cy="3565652"/>
            </a:xfrm>
            <a:prstGeom prst="rect">
              <a:avLst/>
            </a:prstGeom>
            <a:noFill/>
          </p:spPr>
          <p:txBody>
            <a:bodyPr wrap="square">
              <a:spAutoFit/>
            </a:bodyPr>
            <a:lstStyle/>
            <a:p>
              <a:pPr marL="171450" indent="-171450">
                <a:buFont typeface="Arial" panose="020B0604020202020204" pitchFamily="34" charset="0"/>
                <a:buChar char="•"/>
              </a:pPr>
              <a:r>
                <a:rPr lang="fr-FR" sz="1200" i="1">
                  <a:latin typeface="Calibri" panose="020F0502020204030204" pitchFamily="34" charset="0"/>
                  <a:cs typeface="Calibri" panose="020F0502020204030204" pitchFamily="34" charset="0"/>
                </a:rPr>
                <a:t>Boire et manger : café…soupe, accompagnés de biscuits</a:t>
              </a:r>
            </a:p>
            <a:p>
              <a:pPr marL="171450" indent="-171450">
                <a:buFont typeface="Arial" panose="020B0604020202020204" pitchFamily="34" charset="0"/>
                <a:buChar char="•"/>
              </a:pPr>
              <a:endParaRPr lang="fr-FR" sz="800" i="1">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fr-FR" sz="1200" i="1">
                  <a:latin typeface="Calibri" panose="020F0502020204030204" pitchFamily="34" charset="0"/>
                  <a:cs typeface="Calibri" panose="020F0502020204030204" pitchFamily="34" charset="0"/>
                </a:rPr>
                <a:t>Discuter, échanger entre eux ou avec les bénévoles…de quoi sortir de l’isolement </a:t>
              </a:r>
            </a:p>
            <a:p>
              <a:pPr marL="171450" indent="-171450">
                <a:buFont typeface="Arial" panose="020B0604020202020204" pitchFamily="34" charset="0"/>
                <a:buChar char="•"/>
              </a:pPr>
              <a:endParaRPr lang="fr-FR" sz="800" i="1">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fr-FR" sz="1200" i="1">
                  <a:latin typeface="Calibri" panose="020F0502020204030204" pitchFamily="34" charset="0"/>
                  <a:cs typeface="Calibri" panose="020F0502020204030204" pitchFamily="34" charset="0"/>
                </a:rPr>
                <a:t>Jouer à des jeux de sociétés avec un espace pour adultes et un autre pour enfants </a:t>
              </a:r>
            </a:p>
            <a:p>
              <a:pPr marL="171450" indent="-171450">
                <a:buFont typeface="Arial" panose="020B0604020202020204" pitchFamily="34" charset="0"/>
                <a:buChar char="•"/>
              </a:pPr>
              <a:endParaRPr lang="fr-FR" sz="1200" i="1">
                <a:solidFill>
                  <a:srgbClr val="0A4644"/>
                </a:solidFill>
                <a:latin typeface="Calibri" panose="020F0502020204030204" pitchFamily="34" charset="0"/>
                <a:cs typeface="Calibri" panose="020F0502020204030204" pitchFamily="34" charset="0"/>
              </a:endParaRPr>
            </a:p>
            <a:p>
              <a:pPr algn="ctr">
                <a:lnSpc>
                  <a:spcPct val="110000"/>
                </a:lnSpc>
                <a:spcBef>
                  <a:spcPts val="0"/>
                </a:spcBef>
              </a:pPr>
              <a:endParaRPr lang="fr-FR" sz="1200">
                <a:solidFill>
                  <a:srgbClr val="0A4644"/>
                </a:solidFill>
                <a:effectLst/>
                <a:latin typeface="Calibri" panose="020F0502020204030204" pitchFamily="34" charset="0"/>
                <a:ea typeface="Calibri" panose="020F0502020204030204" pitchFamily="34" charset="0"/>
                <a:cs typeface="Calibri" panose="020F0502020204030204" pitchFamily="34" charset="0"/>
              </a:endParaRPr>
            </a:p>
          </p:txBody>
        </p:sp>
      </p:grpSp>
      <p:sp>
        <p:nvSpPr>
          <p:cNvPr id="33" name="Rectangle : coins arrondis 32"/>
          <p:cNvSpPr/>
          <p:nvPr/>
        </p:nvSpPr>
        <p:spPr>
          <a:xfrm>
            <a:off x="5385063" y="260711"/>
            <a:ext cx="4123071" cy="562474"/>
          </a:xfrm>
          <a:prstGeom prst="roundRect">
            <a:avLst>
              <a:gd name="adj" fmla="val 50000"/>
            </a:avLst>
          </a:prstGeom>
          <a:solidFill>
            <a:srgbClr val="FFD4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0A4644"/>
                </a:solidFill>
                <a:latin typeface="Calibri" panose="020F0502020204030204" pitchFamily="34" charset="0"/>
                <a:cs typeface="Times New Roman" panose="02020603050405020304" pitchFamily="18" charset="0"/>
              </a:rPr>
              <a:t>besoins de la vie quotidienne</a:t>
            </a:r>
            <a:endParaRPr lang="fr-FR" sz="2000" b="1" dirty="0">
              <a:solidFill>
                <a:srgbClr val="0A4644"/>
              </a:solidFill>
              <a:latin typeface="Calibri" panose="020F0502020204030204" pitchFamily="34" charset="0"/>
              <a:cs typeface="Calibri" panose="020F0502020204030204" pitchFamily="34" charset="0"/>
            </a:endParaRPr>
          </a:p>
        </p:txBody>
      </p:sp>
      <p:grpSp>
        <p:nvGrpSpPr>
          <p:cNvPr id="42" name="Groupe 41"/>
          <p:cNvGrpSpPr/>
          <p:nvPr/>
        </p:nvGrpSpPr>
        <p:grpSpPr>
          <a:xfrm>
            <a:off x="3766178" y="1818017"/>
            <a:ext cx="2368439" cy="4063999"/>
            <a:chOff x="715616" y="2844178"/>
            <a:chExt cx="3073663" cy="5274089"/>
          </a:xfrm>
        </p:grpSpPr>
        <p:grpSp>
          <p:nvGrpSpPr>
            <p:cNvPr id="43" name="Groupe 42"/>
            <p:cNvGrpSpPr/>
            <p:nvPr/>
          </p:nvGrpSpPr>
          <p:grpSpPr>
            <a:xfrm>
              <a:off x="715616" y="2844178"/>
              <a:ext cx="3073663" cy="5274089"/>
              <a:chOff x="715616" y="2844178"/>
              <a:chExt cx="3073663" cy="5274089"/>
            </a:xfrm>
          </p:grpSpPr>
          <p:sp>
            <p:nvSpPr>
              <p:cNvPr id="46" name="Rectangle : coins arrondis 45"/>
              <p:cNvSpPr/>
              <p:nvPr/>
            </p:nvSpPr>
            <p:spPr>
              <a:xfrm>
                <a:off x="716046" y="2844178"/>
                <a:ext cx="3073233" cy="5274089"/>
              </a:xfrm>
              <a:prstGeom prst="roundRect">
                <a:avLst>
                  <a:gd name="adj" fmla="val 10792"/>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7" name="Picture 2"/>
              <p:cNvPicPr>
                <a:picLocks noChangeAspect="1" noChangeArrowheads="1"/>
              </p:cNvPicPr>
              <p:nvPr/>
            </p:nvPicPr>
            <p:blipFill>
              <a:blip r:embed="rId2" cstate="print"/>
              <a:srcRect t="14681" b="14681"/>
              <a:stretch/>
            </p:blipFill>
            <p:spPr bwMode="auto">
              <a:xfrm>
                <a:off x="715616" y="2845040"/>
                <a:ext cx="3073233" cy="1382384"/>
              </a:xfrm>
              <a:prstGeom prst="round2SameRect">
                <a:avLst>
                  <a:gd name="adj1" fmla="val 24893"/>
                  <a:gd name="adj2" fmla="val 0"/>
                </a:avLst>
              </a:prstGeom>
              <a:ln>
                <a:noFill/>
              </a:ln>
              <a:effectLst/>
              <a:scene3d>
                <a:camera prst="orthographicFront"/>
                <a:lightRig rig="contrasting" dir="t">
                  <a:rot lat="0" lon="0" rev="4200000"/>
                </a:lightRig>
              </a:scene3d>
              <a:sp3d prstMaterial="plastic">
                <a:contourClr>
                  <a:srgbClr val="969696"/>
                </a:contourClr>
              </a:sp3d>
            </p:spPr>
          </p:pic>
        </p:grpSp>
        <p:sp>
          <p:nvSpPr>
            <p:cNvPr id="44" name="ZoneTexte 43"/>
            <p:cNvSpPr txBox="1"/>
            <p:nvPr/>
          </p:nvSpPr>
          <p:spPr>
            <a:xfrm>
              <a:off x="813634" y="4336739"/>
              <a:ext cx="2878054" cy="411985"/>
            </a:xfrm>
            <a:prstGeom prst="rect">
              <a:avLst/>
            </a:prstGeom>
            <a:noFill/>
          </p:spPr>
          <p:txBody>
            <a:bodyPr wrap="square">
              <a:spAutoFit/>
            </a:bodyPr>
            <a:lstStyle/>
            <a:p>
              <a:pPr algn="ctr">
                <a:lnSpc>
                  <a:spcPct val="110000"/>
                </a:lnSpc>
                <a:spcBef>
                  <a:spcPts val="0"/>
                </a:spcBef>
              </a:pPr>
              <a:r>
                <a:rPr lang="fr-FR" sz="1400" b="1">
                  <a:solidFill>
                    <a:srgbClr val="0070C0"/>
                  </a:solidFill>
                  <a:latin typeface="Calibri" panose="020F0502020204030204" pitchFamily="34" charset="0"/>
                  <a:ea typeface="Calibri" panose="020F0502020204030204" pitchFamily="34" charset="0"/>
                  <a:cs typeface="Calibri" panose="020F0502020204030204" pitchFamily="34" charset="0"/>
                </a:rPr>
                <a:t>Hygiène de tous les jours</a:t>
              </a:r>
              <a:endParaRPr lang="fr-FR" sz="1400" b="1">
                <a:solidFill>
                  <a:srgbClr val="136CB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5" name="ZoneTexte 44"/>
            <p:cNvSpPr txBox="1"/>
            <p:nvPr/>
          </p:nvSpPr>
          <p:spPr>
            <a:xfrm>
              <a:off x="911222" y="5242879"/>
              <a:ext cx="2682876" cy="2766813"/>
            </a:xfrm>
            <a:prstGeom prst="rect">
              <a:avLst/>
            </a:prstGeom>
            <a:noFill/>
          </p:spPr>
          <p:txBody>
            <a:bodyPr wrap="square">
              <a:spAutoFit/>
            </a:bodyPr>
            <a:lstStyle/>
            <a:p>
              <a:pPr marL="171450" indent="-171450">
                <a:buFont typeface="Arial" panose="020B0604020202020204" pitchFamily="34" charset="0"/>
                <a:buChar char="•"/>
              </a:pPr>
              <a:r>
                <a:rPr lang="fr-FR" sz="1200" i="1">
                  <a:latin typeface="Calibri" panose="020F0502020204030204" pitchFamily="34" charset="0"/>
                  <a:cs typeface="Calibri" panose="020F0502020204030204" pitchFamily="34" charset="0"/>
                </a:rPr>
                <a:t>Se doucher, se laver les dents, se raser</a:t>
              </a:r>
            </a:p>
            <a:p>
              <a:r>
                <a:rPr lang="fr-FR" sz="1200">
                  <a:latin typeface="Calibri" panose="020F0502020204030204" pitchFamily="34" charset="0"/>
                  <a:cs typeface="Calibri" panose="020F0502020204030204" pitchFamily="34" charset="0"/>
                </a:rPr>
                <a:t>4 douches dont 1 PMR nettoyées après chaque passage</a:t>
              </a:r>
            </a:p>
            <a:p>
              <a:pPr marL="171450" indent="-171450">
                <a:buFont typeface="Arial" panose="020B0604020202020204" pitchFamily="34" charset="0"/>
                <a:buChar char="•"/>
              </a:pPr>
              <a:endParaRPr lang="fr-FR" sz="1200" i="1">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fr-FR" sz="1200" i="1">
                  <a:latin typeface="Calibri" panose="020F0502020204030204" pitchFamily="34" charset="0"/>
                  <a:cs typeface="Calibri" panose="020F0502020204030204" pitchFamily="34" charset="0"/>
                </a:rPr>
                <a:t>Se faire coiffer </a:t>
              </a:r>
            </a:p>
            <a:p>
              <a:r>
                <a:rPr lang="fr-FR" sz="1200">
                  <a:latin typeface="Calibri" panose="020F0502020204030204" pitchFamily="34" charset="0"/>
                  <a:cs typeface="Calibri" panose="020F0502020204030204" pitchFamily="34" charset="0"/>
                </a:rPr>
                <a:t>1 salon de coiffure assuré par des bénévoles en formation</a:t>
              </a:r>
            </a:p>
            <a:p>
              <a:pPr marL="171450" indent="-171450">
                <a:buFont typeface="Arial" panose="020B0604020202020204" pitchFamily="34" charset="0"/>
                <a:buChar char="•"/>
              </a:pPr>
              <a:endParaRPr lang="fr-FR" sz="1200" i="1">
                <a:solidFill>
                  <a:srgbClr val="0A4644"/>
                </a:solidFill>
                <a:latin typeface="Calibri" panose="020F0502020204030204" pitchFamily="34" charset="0"/>
                <a:cs typeface="Calibri" panose="020F0502020204030204" pitchFamily="34" charset="0"/>
              </a:endParaRPr>
            </a:p>
            <a:p>
              <a:pPr marL="171450" indent="-171450" algn="ctr">
                <a:lnSpc>
                  <a:spcPct val="110000"/>
                </a:lnSpc>
                <a:spcBef>
                  <a:spcPts val="0"/>
                </a:spcBef>
                <a:buFont typeface="Arial" panose="020B0604020202020204" pitchFamily="34" charset="0"/>
                <a:buChar char="•"/>
              </a:pPr>
              <a:endParaRPr lang="fr-FR" sz="1200">
                <a:solidFill>
                  <a:srgbClr val="0A4644"/>
                </a:solidFill>
                <a:effectLst/>
                <a:latin typeface="Calibri" panose="020F0502020204030204" pitchFamily="34" charset="0"/>
                <a:ea typeface="Calibri" panose="020F0502020204030204" pitchFamily="34" charset="0"/>
                <a:cs typeface="Calibri" panose="020F0502020204030204" pitchFamily="34" charset="0"/>
              </a:endParaRPr>
            </a:p>
          </p:txBody>
        </p:sp>
      </p:grpSp>
      <p:sp>
        <p:nvSpPr>
          <p:cNvPr id="49" name="ZoneTexte 48"/>
          <p:cNvSpPr txBox="1"/>
          <p:nvPr/>
        </p:nvSpPr>
        <p:spPr>
          <a:xfrm>
            <a:off x="1274494" y="1045492"/>
            <a:ext cx="10650806" cy="554447"/>
          </a:xfrm>
          <a:prstGeom prst="rect">
            <a:avLst/>
          </a:prstGeom>
          <a:noFill/>
        </p:spPr>
        <p:txBody>
          <a:bodyPr wrap="square">
            <a:spAutoFit/>
          </a:bodyPr>
          <a:lstStyle/>
          <a:p>
            <a:pPr>
              <a:lnSpc>
                <a:spcPct val="110000"/>
              </a:lnSpc>
              <a:spcBef>
                <a:spcPts val="0"/>
              </a:spcBef>
            </a:pPr>
            <a:r>
              <a:rPr lang="fr-FR" sz="1400" dirty="0">
                <a:solidFill>
                  <a:srgbClr val="136CB0"/>
                </a:solidFill>
                <a:latin typeface="Calibri" panose="020F0502020204030204" pitchFamily="34" charset="0"/>
                <a:ea typeface="Calibri" panose="020F0502020204030204" pitchFamily="34" charset="0"/>
                <a:cs typeface="Times New Roman" panose="02020603050405020304" pitchFamily="18" charset="0"/>
              </a:rPr>
              <a:t>Des actes simples de la vie quotidienne, rendus accessibles à tous et à toutes par nos actions en étant au service de ces personnes. </a:t>
            </a:r>
          </a:p>
          <a:p>
            <a:pPr>
              <a:lnSpc>
                <a:spcPct val="110000"/>
              </a:lnSpc>
              <a:spcBef>
                <a:spcPts val="0"/>
              </a:spcBef>
            </a:pPr>
            <a:r>
              <a:rPr lang="fr-FR" sz="1400" dirty="0">
                <a:solidFill>
                  <a:srgbClr val="136CB0"/>
                </a:solidFill>
                <a:latin typeface="Calibri" panose="020F0502020204030204" pitchFamily="34" charset="0"/>
                <a:ea typeface="Calibri" panose="020F0502020204030204" pitchFamily="34" charset="0"/>
                <a:cs typeface="Times New Roman" panose="02020603050405020304" pitchFamily="18" charset="0"/>
              </a:rPr>
              <a:t>Une petite participation financière est demandée pour l’accès à ces services : douche, laverie, vestiaire, bagagerie et coiffure</a:t>
            </a:r>
            <a:r>
              <a:rPr lang="fr-FR" sz="1400" dirty="0">
                <a:solidFill>
                  <a:srgbClr val="0A4644"/>
                </a:solidFill>
                <a:latin typeface="Calibri" panose="020F0502020204030204" pitchFamily="34" charset="0"/>
                <a:ea typeface="Calibri" panose="020F0502020204030204" pitchFamily="34" charset="0"/>
                <a:cs typeface="Times New Roman" panose="02020603050405020304" pitchFamily="18" charset="0"/>
              </a:rPr>
              <a:t>. </a:t>
            </a:r>
            <a:endParaRPr lang="fr-FR" sz="1400" dirty="0">
              <a:solidFill>
                <a:srgbClr val="0A4644"/>
              </a:solidFill>
              <a:latin typeface="Calibri" panose="020F0502020204030204" pitchFamily="34" charset="0"/>
              <a:ea typeface="Calibri" panose="020F0502020204030204" pitchFamily="34" charset="0"/>
              <a:cs typeface="Calibri" panose="020F0502020204030204" pitchFamily="34" charset="0"/>
            </a:endParaRPr>
          </a:p>
        </p:txBody>
      </p:sp>
      <p:grpSp>
        <p:nvGrpSpPr>
          <p:cNvPr id="50" name="Groupe 49"/>
          <p:cNvGrpSpPr/>
          <p:nvPr/>
        </p:nvGrpSpPr>
        <p:grpSpPr>
          <a:xfrm>
            <a:off x="6242492" y="1814295"/>
            <a:ext cx="2368108" cy="4063999"/>
            <a:chOff x="716046" y="2844178"/>
            <a:chExt cx="3073233" cy="5274089"/>
          </a:xfrm>
        </p:grpSpPr>
        <p:grpSp>
          <p:nvGrpSpPr>
            <p:cNvPr id="51" name="Groupe 50"/>
            <p:cNvGrpSpPr/>
            <p:nvPr/>
          </p:nvGrpSpPr>
          <p:grpSpPr>
            <a:xfrm>
              <a:off x="716046" y="2844178"/>
              <a:ext cx="3073233" cy="5274089"/>
              <a:chOff x="716046" y="2844178"/>
              <a:chExt cx="3073233" cy="5274089"/>
            </a:xfrm>
          </p:grpSpPr>
          <p:sp>
            <p:nvSpPr>
              <p:cNvPr id="54" name="Rectangle : coins arrondis 53"/>
              <p:cNvSpPr/>
              <p:nvPr/>
            </p:nvSpPr>
            <p:spPr>
              <a:xfrm>
                <a:off x="716046" y="2844178"/>
                <a:ext cx="3073233" cy="5274089"/>
              </a:xfrm>
              <a:prstGeom prst="roundRect">
                <a:avLst>
                  <a:gd name="adj" fmla="val 10792"/>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5" name="Picture 2"/>
              <p:cNvPicPr>
                <a:picLocks noChangeAspect="1" noChangeArrowheads="1"/>
              </p:cNvPicPr>
              <p:nvPr/>
            </p:nvPicPr>
            <p:blipFill>
              <a:blip r:embed="rId3" cstate="print"/>
              <a:srcRect t="27500" b="27500"/>
              <a:stretch/>
            </p:blipFill>
            <p:spPr bwMode="auto">
              <a:xfrm>
                <a:off x="716046" y="2860662"/>
                <a:ext cx="3073233" cy="1382384"/>
              </a:xfrm>
              <a:prstGeom prst="round2SameRect">
                <a:avLst>
                  <a:gd name="adj1" fmla="val 24893"/>
                  <a:gd name="adj2" fmla="val 0"/>
                </a:avLst>
              </a:prstGeom>
              <a:ln>
                <a:noFill/>
              </a:ln>
              <a:effectLst/>
              <a:scene3d>
                <a:camera prst="orthographicFront"/>
                <a:lightRig rig="contrasting" dir="t">
                  <a:rot lat="0" lon="0" rev="4200000"/>
                </a:lightRig>
              </a:scene3d>
              <a:sp3d prstMaterial="plastic">
                <a:contourClr>
                  <a:srgbClr val="969696"/>
                </a:contourClr>
              </a:sp3d>
            </p:spPr>
          </p:pic>
        </p:grpSp>
        <p:sp>
          <p:nvSpPr>
            <p:cNvPr id="52" name="ZoneTexte 51"/>
            <p:cNvSpPr txBox="1"/>
            <p:nvPr/>
          </p:nvSpPr>
          <p:spPr>
            <a:xfrm>
              <a:off x="813634" y="4336739"/>
              <a:ext cx="2878055" cy="411985"/>
            </a:xfrm>
            <a:prstGeom prst="rect">
              <a:avLst/>
            </a:prstGeom>
            <a:noFill/>
          </p:spPr>
          <p:txBody>
            <a:bodyPr wrap="square">
              <a:spAutoFit/>
            </a:bodyPr>
            <a:lstStyle/>
            <a:p>
              <a:pPr algn="ctr">
                <a:lnSpc>
                  <a:spcPct val="110000"/>
                </a:lnSpc>
                <a:spcBef>
                  <a:spcPts val="0"/>
                </a:spcBef>
              </a:pPr>
              <a:r>
                <a:rPr lang="fr-FR" sz="1400" b="1">
                  <a:solidFill>
                    <a:srgbClr val="0070C0"/>
                  </a:solidFill>
                  <a:latin typeface="Calibri" panose="020F0502020204030204" pitchFamily="34" charset="0"/>
                  <a:ea typeface="Calibri" panose="020F0502020204030204" pitchFamily="34" charset="0"/>
                  <a:cs typeface="Calibri" panose="020F0502020204030204" pitchFamily="34" charset="0"/>
                </a:rPr>
                <a:t>Hygiène de tous les jours</a:t>
              </a:r>
              <a:endParaRPr lang="fr-FR" sz="1400" b="1">
                <a:solidFill>
                  <a:srgbClr val="136CB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3" name="ZoneTexte 52"/>
            <p:cNvSpPr txBox="1"/>
            <p:nvPr/>
          </p:nvSpPr>
          <p:spPr>
            <a:xfrm>
              <a:off x="911222" y="5242879"/>
              <a:ext cx="2682876" cy="2755995"/>
            </a:xfrm>
            <a:prstGeom prst="rect">
              <a:avLst/>
            </a:prstGeom>
            <a:noFill/>
          </p:spPr>
          <p:txBody>
            <a:bodyPr wrap="square">
              <a:spAutoFit/>
            </a:bodyPr>
            <a:lstStyle/>
            <a:p>
              <a:pPr marL="171450" indent="-171450">
                <a:buFont typeface="Arial" panose="020B0604020202020204" pitchFamily="34" charset="0"/>
                <a:buChar char="•"/>
              </a:pPr>
              <a:r>
                <a:rPr lang="fr-FR" sz="1200" i="1">
                  <a:latin typeface="Calibri" panose="020F0502020204030204" pitchFamily="34" charset="0"/>
                  <a:cs typeface="Calibri" panose="020F0502020204030204" pitchFamily="34" charset="0"/>
                </a:rPr>
                <a:t>S’habiller</a:t>
              </a:r>
            </a:p>
            <a:p>
              <a:r>
                <a:rPr lang="fr-FR" sz="1200">
                  <a:latin typeface="Calibri" panose="020F0502020204030204" pitchFamily="34" charset="0"/>
                  <a:cs typeface="Calibri" panose="020F0502020204030204" pitchFamily="34" charset="0"/>
                </a:rPr>
                <a:t>1 vestiaire ouvert le mardi et le jeudi</a:t>
              </a:r>
            </a:p>
            <a:p>
              <a:endParaRPr lang="fr-FR" sz="1200" i="1">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fr-FR" sz="1200" i="1">
                  <a:latin typeface="Calibri" panose="020F0502020204030204" pitchFamily="34" charset="0"/>
                  <a:cs typeface="Calibri" panose="020F0502020204030204" pitchFamily="34" charset="0"/>
                </a:rPr>
                <a:t>Laver et sécher son linge</a:t>
              </a:r>
            </a:p>
            <a:p>
              <a:r>
                <a:rPr lang="fr-FR" sz="1200">
                  <a:latin typeface="Calibri" panose="020F0502020204030204" pitchFamily="34" charset="0"/>
                  <a:cs typeface="Calibri" panose="020F0502020204030204" pitchFamily="34" charset="0"/>
                </a:rPr>
                <a:t>2 lave-linges/sèche-linges </a:t>
              </a:r>
            </a:p>
            <a:p>
              <a:pPr marL="171450" indent="-171450">
                <a:buFont typeface="Arial" panose="020B0604020202020204" pitchFamily="34" charset="0"/>
                <a:buChar char="•"/>
              </a:pPr>
              <a:endParaRPr lang="fr-FR" sz="1200" i="1">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fr-FR" sz="1200" i="1">
                  <a:latin typeface="Calibri" panose="020F0502020204030204" pitchFamily="34" charset="0"/>
                  <a:cs typeface="Calibri" panose="020F0502020204030204" pitchFamily="34" charset="0"/>
                </a:rPr>
                <a:t>Déposer des bagages</a:t>
              </a:r>
            </a:p>
            <a:p>
              <a:r>
                <a:rPr lang="fr-FR" sz="1200">
                  <a:latin typeface="Calibri" panose="020F0502020204030204" pitchFamily="34" charset="0"/>
                  <a:cs typeface="Calibri" panose="020F0502020204030204" pitchFamily="34" charset="0"/>
                </a:rPr>
                <a:t>90 places de bagagerie (complète)</a:t>
              </a:r>
            </a:p>
            <a:p>
              <a:pPr marL="171450" indent="-171450">
                <a:buFont typeface="Arial" panose="020B0604020202020204" pitchFamily="34" charset="0"/>
                <a:buChar char="•"/>
              </a:pPr>
              <a:endParaRPr lang="fr-FR" sz="1200" i="1">
                <a:solidFill>
                  <a:srgbClr val="0A4644"/>
                </a:solidFill>
                <a:latin typeface="Calibri" panose="020F0502020204030204" pitchFamily="34" charset="0"/>
                <a:cs typeface="Calibri" panose="020F0502020204030204" pitchFamily="34" charset="0"/>
              </a:endParaRPr>
            </a:p>
          </p:txBody>
        </p:sp>
      </p:grpSp>
      <p:grpSp>
        <p:nvGrpSpPr>
          <p:cNvPr id="56" name="Groupe 55"/>
          <p:cNvGrpSpPr/>
          <p:nvPr/>
        </p:nvGrpSpPr>
        <p:grpSpPr>
          <a:xfrm>
            <a:off x="8734507" y="1805316"/>
            <a:ext cx="2368108" cy="4063999"/>
            <a:chOff x="652831" y="2461625"/>
            <a:chExt cx="3073233" cy="5274089"/>
          </a:xfrm>
        </p:grpSpPr>
        <p:sp>
          <p:nvSpPr>
            <p:cNvPr id="60" name="Rectangle : coins arrondis 59"/>
            <p:cNvSpPr/>
            <p:nvPr/>
          </p:nvSpPr>
          <p:spPr>
            <a:xfrm>
              <a:off x="652831" y="2461625"/>
              <a:ext cx="3073233" cy="5274089"/>
            </a:xfrm>
            <a:prstGeom prst="roundRect">
              <a:avLst>
                <a:gd name="adj" fmla="val 10792"/>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 name="ZoneTexte 57"/>
            <p:cNvSpPr txBox="1"/>
            <p:nvPr/>
          </p:nvSpPr>
          <p:spPr>
            <a:xfrm>
              <a:off x="813632" y="3985110"/>
              <a:ext cx="2878055" cy="719538"/>
            </a:xfrm>
            <a:prstGeom prst="rect">
              <a:avLst/>
            </a:prstGeom>
            <a:noFill/>
          </p:spPr>
          <p:txBody>
            <a:bodyPr wrap="square">
              <a:spAutoFit/>
            </a:bodyPr>
            <a:lstStyle/>
            <a:p>
              <a:pPr algn="ctr">
                <a:lnSpc>
                  <a:spcPct val="110000"/>
                </a:lnSpc>
                <a:spcBef>
                  <a:spcPts val="0"/>
                </a:spcBef>
              </a:pPr>
              <a:r>
                <a:rPr lang="fr-FR" sz="1400" b="1">
                  <a:solidFill>
                    <a:srgbClr val="0070C0"/>
                  </a:solidFill>
                  <a:latin typeface="Calibri" panose="020F0502020204030204" pitchFamily="34" charset="0"/>
                  <a:ea typeface="Calibri" panose="020F0502020204030204" pitchFamily="34" charset="0"/>
                  <a:cs typeface="Calibri" panose="020F0502020204030204" pitchFamily="34" charset="0"/>
                </a:rPr>
                <a:t>Autres besoins de la vie quotidienne</a:t>
              </a:r>
              <a:endParaRPr lang="fr-FR" sz="1400" b="1">
                <a:solidFill>
                  <a:srgbClr val="136CB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9" name="ZoneTexte 58"/>
            <p:cNvSpPr txBox="1"/>
            <p:nvPr/>
          </p:nvSpPr>
          <p:spPr>
            <a:xfrm>
              <a:off x="911221" y="5037691"/>
              <a:ext cx="2682876" cy="2037040"/>
            </a:xfrm>
            <a:prstGeom prst="rect">
              <a:avLst/>
            </a:prstGeom>
            <a:noFill/>
          </p:spPr>
          <p:txBody>
            <a:bodyPr wrap="square">
              <a:spAutoFit/>
            </a:bodyPr>
            <a:lstStyle/>
            <a:p>
              <a:pPr marL="171450" indent="-171450">
                <a:buFont typeface="Arial" panose="020B0604020202020204" pitchFamily="34" charset="0"/>
                <a:buChar char="•"/>
              </a:pPr>
              <a:r>
                <a:rPr lang="fr-FR" sz="1200" i="1">
                  <a:latin typeface="Calibri" panose="020F0502020204030204" pitchFamily="34" charset="0"/>
                  <a:cs typeface="Calibri" panose="020F0502020204030204" pitchFamily="34" charset="0"/>
                </a:rPr>
                <a:t>Domicilier et venir chercher son courrier </a:t>
              </a:r>
            </a:p>
            <a:p>
              <a:pPr marL="171450" indent="-171450">
                <a:buFont typeface="Arial" panose="020B0604020202020204" pitchFamily="34" charset="0"/>
                <a:buChar char="•"/>
              </a:pPr>
              <a:endParaRPr lang="fr-FR" sz="1200" i="1">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fr-FR" sz="1200" i="1">
                  <a:latin typeface="Calibri" panose="020F0502020204030204" pitchFamily="34" charset="0"/>
                  <a:cs typeface="Calibri" panose="020F0502020204030204" pitchFamily="34" charset="0"/>
                </a:rPr>
                <a:t>Consulter internet pour des démarches administratives</a:t>
              </a:r>
            </a:p>
            <a:p>
              <a:r>
                <a:rPr lang="fr-FR" sz="1200">
                  <a:latin typeface="Calibri" panose="020F0502020204030204" pitchFamily="34" charset="0"/>
                  <a:cs typeface="Calibri" panose="020F0502020204030204" pitchFamily="34" charset="0"/>
                </a:rPr>
                <a:t>1 pôle informatique encadré par un bénévole</a:t>
              </a:r>
            </a:p>
            <a:p>
              <a:pPr marL="171450" indent="-171450">
                <a:buFont typeface="Arial" panose="020B0604020202020204" pitchFamily="34" charset="0"/>
                <a:buChar char="•"/>
              </a:pPr>
              <a:endParaRPr lang="fr-FR" sz="1200" i="1">
                <a:solidFill>
                  <a:srgbClr val="0A4644"/>
                </a:solidFill>
                <a:latin typeface="Calibri" panose="020F0502020204030204" pitchFamily="34" charset="0"/>
                <a:cs typeface="Calibri" panose="020F0502020204030204" pitchFamily="34" charset="0"/>
              </a:endParaRPr>
            </a:p>
          </p:txBody>
        </p:sp>
      </p:grpSp>
      <p:pic>
        <p:nvPicPr>
          <p:cNvPr id="2" name="Image 1" descr="Une image contenant texte, Police, logo, Graphique&#10;&#10;Description générée automatiquement"/>
          <p:cNvPicPr>
            <a:picLocks noChangeAspect="1"/>
          </p:cNvPicPr>
          <p:nvPr/>
        </p:nvPicPr>
        <p:blipFill>
          <a:blip r:embed="rId4" cstate="print"/>
          <a:srcRect/>
          <a:stretch>
            <a:fillRect/>
          </a:stretch>
        </p:blipFill>
        <p:spPr>
          <a:xfrm>
            <a:off x="245806" y="185505"/>
            <a:ext cx="1769807" cy="607622"/>
          </a:xfrm>
          <a:prstGeom prst="rect">
            <a:avLst/>
          </a:prstGeom>
        </p:spPr>
      </p:pic>
      <p:pic>
        <p:nvPicPr>
          <p:cNvPr id="3" name="Picture 2"/>
          <p:cNvPicPr>
            <a:picLocks noChangeAspect="1" noChangeArrowheads="1"/>
          </p:cNvPicPr>
          <p:nvPr/>
        </p:nvPicPr>
        <p:blipFill>
          <a:blip r:embed="rId5" cstate="print"/>
          <a:srcRect t="35" b="35"/>
          <a:stretch/>
        </p:blipFill>
        <p:spPr bwMode="auto">
          <a:xfrm>
            <a:off x="1311510" y="1807333"/>
            <a:ext cx="2368108" cy="1065209"/>
          </a:xfrm>
          <a:prstGeom prst="round2SameRect">
            <a:avLst>
              <a:gd name="adj1" fmla="val 24893"/>
              <a:gd name="adj2" fmla="val 0"/>
            </a:avLst>
          </a:prstGeom>
          <a:ln>
            <a:noFill/>
          </a:ln>
          <a:effectLst/>
          <a:scene3d>
            <a:camera prst="orthographicFront"/>
            <a:lightRig rig="contrasting" dir="t">
              <a:rot lat="0" lon="0" rev="4200000"/>
            </a:lightRig>
          </a:scene3d>
          <a:sp3d prstMaterial="plastic">
            <a:contourClr>
              <a:srgbClr val="969696"/>
            </a:contourClr>
          </a:sp3d>
        </p:spPr>
      </p:pic>
      <p:pic>
        <p:nvPicPr>
          <p:cNvPr id="7" name="Picture 2"/>
          <p:cNvPicPr>
            <a:picLocks noChangeAspect="1" noChangeArrowheads="1"/>
          </p:cNvPicPr>
          <p:nvPr/>
        </p:nvPicPr>
        <p:blipFill>
          <a:blip r:embed="rId6" cstate="print"/>
          <a:srcRect t="6464" b="6464"/>
          <a:stretch/>
        </p:blipFill>
        <p:spPr bwMode="auto">
          <a:xfrm>
            <a:off x="8734507" y="1814295"/>
            <a:ext cx="2368108" cy="1065209"/>
          </a:xfrm>
          <a:prstGeom prst="round2SameRect">
            <a:avLst>
              <a:gd name="adj1" fmla="val 24893"/>
              <a:gd name="adj2" fmla="val 0"/>
            </a:avLst>
          </a:prstGeom>
          <a:ln>
            <a:noFill/>
          </a:ln>
          <a:effectLst/>
          <a:scene3d>
            <a:camera prst="orthographicFront"/>
            <a:lightRig rig="contrasting" dir="t">
              <a:rot lat="0" lon="0" rev="4200000"/>
            </a:lightRig>
          </a:scene3d>
          <a:sp3d prstMaterial="plastic">
            <a:contourClr>
              <a:srgbClr val="969696"/>
            </a:contourClr>
          </a:sp3d>
        </p:spPr>
      </p:pic>
      <p:cxnSp>
        <p:nvCxnSpPr>
          <p:cNvPr id="5" name="Connecteur droit 4"/>
          <p:cNvCxnSpPr/>
          <p:nvPr/>
        </p:nvCxnSpPr>
        <p:spPr>
          <a:xfrm>
            <a:off x="2227441" y="959609"/>
            <a:ext cx="7691120" cy="28942"/>
          </a:xfrm>
          <a:prstGeom prst="line">
            <a:avLst/>
          </a:prstGeom>
          <a:ln w="38100">
            <a:solidFill>
              <a:srgbClr val="FFD400"/>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noEditPoints="1"/>
          </p:cNvSpPr>
          <p:nvPr>
            <p:ph type="sldNum" sz="quarter" idx="12"/>
          </p:nvPr>
        </p:nvSpPr>
        <p:spPr/>
        <p:txBody>
          <a:bodyPr/>
          <a:lstStyle/>
          <a:p>
            <a:fld id="{C8E01AB1-E080-4E8B-8E52-6DE010CD7F84}" type="slidenum">
              <a:rPr lang="fr-FR" smtClean="0"/>
              <a:pPr/>
              <a:t>14</a:t>
            </a:fld>
            <a:endParaRPr lang="fr-FR"/>
          </a:p>
        </p:txBody>
      </p:sp>
      <p:sp>
        <p:nvSpPr>
          <p:cNvPr id="11" name="ZoneTexte 10"/>
          <p:cNvSpPr txBox="1"/>
          <p:nvPr/>
        </p:nvSpPr>
        <p:spPr>
          <a:xfrm>
            <a:off x="1930400" y="310763"/>
            <a:ext cx="3924300" cy="413959"/>
          </a:xfrm>
          <a:prstGeom prst="rect">
            <a:avLst/>
          </a:prstGeom>
          <a:noFill/>
        </p:spPr>
        <p:txBody>
          <a:bodyPr wrap="square">
            <a:spAutoFit/>
          </a:bodyPr>
          <a:lstStyle/>
          <a:p>
            <a:pPr algn="ctr">
              <a:lnSpc>
                <a:spcPct val="110000"/>
              </a:lnSpc>
              <a:spcBef>
                <a:spcPts val="0"/>
              </a:spcBef>
            </a:pPr>
            <a:r>
              <a:rPr lang="fr-FR" sz="2000" b="1" dirty="0">
                <a:solidFill>
                  <a:srgbClr val="136CB0"/>
                </a:solidFill>
                <a:latin typeface="Calibri" panose="020F0502020204030204" pitchFamily="34" charset="0"/>
                <a:ea typeface="Calibri" panose="020F0502020204030204" pitchFamily="34" charset="0"/>
                <a:cs typeface="Times New Roman" panose="02020603050405020304" pitchFamily="18" charset="0"/>
              </a:rPr>
              <a:t>Un accueil de jour pour des</a:t>
            </a:r>
          </a:p>
        </p:txBody>
      </p:sp>
      <p:grpSp>
        <p:nvGrpSpPr>
          <p:cNvPr id="20" name="Groupe 19"/>
          <p:cNvGrpSpPr/>
          <p:nvPr/>
        </p:nvGrpSpPr>
        <p:grpSpPr>
          <a:xfrm>
            <a:off x="1274494" y="1805315"/>
            <a:ext cx="3073800" cy="4646283"/>
            <a:chOff x="716046" y="2844176"/>
            <a:chExt cx="3073233" cy="4645424"/>
          </a:xfrm>
        </p:grpSpPr>
        <p:sp>
          <p:nvSpPr>
            <p:cNvPr id="16" name="Rectangle : coins arrondis 15"/>
            <p:cNvSpPr/>
            <p:nvPr/>
          </p:nvSpPr>
          <p:spPr>
            <a:xfrm>
              <a:off x="716046" y="2844176"/>
              <a:ext cx="3073233" cy="4645424"/>
            </a:xfrm>
            <a:prstGeom prst="roundRect">
              <a:avLst>
                <a:gd name="adj" fmla="val 10792"/>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p:cNvSpPr txBox="1"/>
            <p:nvPr/>
          </p:nvSpPr>
          <p:spPr>
            <a:xfrm>
              <a:off x="813634" y="4336739"/>
              <a:ext cx="2878055" cy="554344"/>
            </a:xfrm>
            <a:prstGeom prst="rect">
              <a:avLst/>
            </a:prstGeom>
            <a:noFill/>
          </p:spPr>
          <p:txBody>
            <a:bodyPr wrap="square">
              <a:spAutoFit/>
            </a:bodyPr>
            <a:lstStyle/>
            <a:p>
              <a:pPr algn="ctr">
                <a:lnSpc>
                  <a:spcPct val="110000"/>
                </a:lnSpc>
                <a:spcBef>
                  <a:spcPts val="0"/>
                </a:spcBef>
              </a:pPr>
              <a:r>
                <a:rPr lang="fr-FR" sz="1400" b="1">
                  <a:solidFill>
                    <a:srgbClr val="0070C0"/>
                  </a:solidFill>
                  <a:latin typeface="Calibri" panose="020F0502020204030204" pitchFamily="34" charset="0"/>
                  <a:ea typeface="Calibri" panose="020F0502020204030204" pitchFamily="34" charset="0"/>
                  <a:cs typeface="Calibri" panose="020F0502020204030204" pitchFamily="34" charset="0"/>
                </a:rPr>
                <a:t>Pour des actes nécessaires à la vie quotidienne et être intégré</a:t>
              </a:r>
              <a:endParaRPr lang="fr-FR" sz="1400" b="1">
                <a:solidFill>
                  <a:srgbClr val="136CB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9" name="ZoneTexte 18"/>
            <p:cNvSpPr txBox="1"/>
            <p:nvPr/>
          </p:nvSpPr>
          <p:spPr>
            <a:xfrm>
              <a:off x="911222" y="5313986"/>
              <a:ext cx="2682876" cy="1384739"/>
            </a:xfrm>
            <a:prstGeom prst="rect">
              <a:avLst/>
            </a:prstGeom>
            <a:noFill/>
          </p:spPr>
          <p:txBody>
            <a:bodyPr wrap="square">
              <a:spAutoFit/>
            </a:bodyPr>
            <a:lstStyle/>
            <a:p>
              <a:pPr marL="171450" indent="-171450">
                <a:buFont typeface="Arial" panose="020B0604020202020204" pitchFamily="34" charset="0"/>
                <a:buChar char="•"/>
              </a:pPr>
              <a:r>
                <a:rPr lang="fr-FR" sz="1200" i="1">
                  <a:latin typeface="Calibri" panose="020F0502020204030204" pitchFamily="34" charset="0"/>
                  <a:cs typeface="Calibri" panose="020F0502020204030204" pitchFamily="34" charset="0"/>
                </a:rPr>
                <a:t>Prendre des cours de français tout niveau par des bénévoles formés au FLE (Français Langue Etrangère)</a:t>
              </a:r>
            </a:p>
            <a:p>
              <a:pPr marL="171450" indent="-171450">
                <a:buFont typeface="Arial" panose="020B0604020202020204" pitchFamily="34" charset="0"/>
                <a:buChar char="•"/>
              </a:pPr>
              <a:endParaRPr lang="fr-FR" sz="1200" i="1">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fr-FR" sz="1200" i="1">
                  <a:latin typeface="Calibri" panose="020F0502020204030204" pitchFamily="34" charset="0"/>
                  <a:cs typeface="Calibri" panose="020F0502020204030204" pitchFamily="34" charset="0"/>
                </a:rPr>
                <a:t>Préparation examens TCF (test connaissance du français) et DELF (diplôme d’étude en langue française</a:t>
              </a:r>
              <a:r>
                <a:rPr lang="fr-FR" sz="1200" i="1">
                  <a:solidFill>
                    <a:srgbClr val="0A4644"/>
                  </a:solidFill>
                  <a:latin typeface="Calibri" panose="020F0502020204030204" pitchFamily="34" charset="0"/>
                  <a:cs typeface="Calibri" panose="020F0502020204030204" pitchFamily="34" charset="0"/>
                </a:rPr>
                <a:t>) </a:t>
              </a:r>
            </a:p>
          </p:txBody>
        </p:sp>
      </p:grpSp>
      <p:sp>
        <p:nvSpPr>
          <p:cNvPr id="33" name="Rectangle : coins arrondis 32"/>
          <p:cNvSpPr/>
          <p:nvPr/>
        </p:nvSpPr>
        <p:spPr>
          <a:xfrm>
            <a:off x="5440044" y="268661"/>
            <a:ext cx="3666281" cy="562474"/>
          </a:xfrm>
          <a:prstGeom prst="roundRect">
            <a:avLst>
              <a:gd name="adj" fmla="val 50000"/>
            </a:avLst>
          </a:prstGeom>
          <a:solidFill>
            <a:srgbClr val="FFD4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0A4644"/>
                </a:solidFill>
                <a:latin typeface="Calibri" panose="020F0502020204030204" pitchFamily="34" charset="0"/>
                <a:cs typeface="Times New Roman" panose="02020603050405020304" pitchFamily="18" charset="0"/>
              </a:rPr>
              <a:t>situations plus complexes</a:t>
            </a:r>
            <a:endParaRPr lang="fr-FR" sz="2000" b="1" dirty="0">
              <a:solidFill>
                <a:srgbClr val="0A4644"/>
              </a:solidFill>
              <a:latin typeface="Calibri" panose="020F0502020204030204" pitchFamily="34" charset="0"/>
              <a:cs typeface="Calibri" panose="020F0502020204030204" pitchFamily="34" charset="0"/>
            </a:endParaRPr>
          </a:p>
        </p:txBody>
      </p:sp>
      <p:sp>
        <p:nvSpPr>
          <p:cNvPr id="49" name="ZoneTexte 48"/>
          <p:cNvSpPr txBox="1"/>
          <p:nvPr/>
        </p:nvSpPr>
        <p:spPr>
          <a:xfrm>
            <a:off x="1081548" y="1045648"/>
            <a:ext cx="10843752" cy="554447"/>
          </a:xfrm>
          <a:prstGeom prst="rect">
            <a:avLst/>
          </a:prstGeom>
          <a:noFill/>
        </p:spPr>
        <p:txBody>
          <a:bodyPr wrap="square">
            <a:spAutoFit/>
          </a:bodyPr>
          <a:lstStyle/>
          <a:p>
            <a:pPr>
              <a:lnSpc>
                <a:spcPct val="110000"/>
              </a:lnSpc>
              <a:spcBef>
                <a:spcPts val="0"/>
              </a:spcBef>
            </a:pPr>
            <a:r>
              <a:rPr lang="fr-FR" sz="1400" b="1" dirty="0">
                <a:solidFill>
                  <a:srgbClr val="136CB0"/>
                </a:solidFill>
                <a:latin typeface="Calibri" panose="020F0502020204030204" pitchFamily="34" charset="0"/>
                <a:ea typeface="Calibri" panose="020F0502020204030204" pitchFamily="34" charset="0"/>
                <a:cs typeface="Times New Roman" panose="02020603050405020304" pitchFamily="18" charset="0"/>
              </a:rPr>
              <a:t>Des actes plus complexes, rendus accessibles à tous et à toutes par nos actions, pour aller plus loin avec l’assentiment de la personne en vue d’une intégration avec ou sans suivi social dont des soins de santé de premières intentions</a:t>
            </a:r>
            <a:endParaRPr lang="fr-FR" sz="1400" b="1" dirty="0">
              <a:solidFill>
                <a:srgbClr val="136CB0"/>
              </a:solidFill>
              <a:latin typeface="Calibri" panose="020F0502020204030204" pitchFamily="34" charset="0"/>
              <a:ea typeface="Calibri" panose="020F0502020204030204" pitchFamily="34" charset="0"/>
              <a:cs typeface="Calibri" panose="020F0502020204030204" pitchFamily="34" charset="0"/>
            </a:endParaRPr>
          </a:p>
        </p:txBody>
      </p:sp>
      <p:grpSp>
        <p:nvGrpSpPr>
          <p:cNvPr id="2" name="Groupe 1"/>
          <p:cNvGrpSpPr/>
          <p:nvPr/>
        </p:nvGrpSpPr>
        <p:grpSpPr>
          <a:xfrm>
            <a:off x="4559100" y="1805316"/>
            <a:ext cx="3073800" cy="4646283"/>
            <a:chOff x="716046" y="2844178"/>
            <a:chExt cx="3073233" cy="4645424"/>
          </a:xfrm>
        </p:grpSpPr>
        <p:sp>
          <p:nvSpPr>
            <p:cNvPr id="7" name="Rectangle : coins arrondis 6"/>
            <p:cNvSpPr/>
            <p:nvPr/>
          </p:nvSpPr>
          <p:spPr>
            <a:xfrm>
              <a:off x="716046" y="2844178"/>
              <a:ext cx="3073233" cy="4645424"/>
            </a:xfrm>
            <a:prstGeom prst="roundRect">
              <a:avLst>
                <a:gd name="adj" fmla="val 10792"/>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813634" y="4336739"/>
              <a:ext cx="2878055" cy="317400"/>
            </a:xfrm>
            <a:prstGeom prst="rect">
              <a:avLst/>
            </a:prstGeom>
            <a:noFill/>
          </p:spPr>
          <p:txBody>
            <a:bodyPr wrap="square">
              <a:spAutoFit/>
            </a:bodyPr>
            <a:lstStyle/>
            <a:p>
              <a:pPr algn="ctr">
                <a:lnSpc>
                  <a:spcPct val="110000"/>
                </a:lnSpc>
                <a:spcBef>
                  <a:spcPts val="0"/>
                </a:spcBef>
              </a:pPr>
              <a:r>
                <a:rPr lang="fr-FR" sz="1400" b="1">
                  <a:solidFill>
                    <a:srgbClr val="0070C0"/>
                  </a:solidFill>
                  <a:latin typeface="Calibri" panose="020F0502020204030204" pitchFamily="34" charset="0"/>
                  <a:ea typeface="Calibri" panose="020F0502020204030204" pitchFamily="34" charset="0"/>
                  <a:cs typeface="Calibri" panose="020F0502020204030204" pitchFamily="34" charset="0"/>
                </a:rPr>
                <a:t>Pour du lien dans le parcours social</a:t>
              </a:r>
              <a:endParaRPr lang="fr-FR" sz="1400" b="1">
                <a:solidFill>
                  <a:srgbClr val="136CB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ZoneTexte 5"/>
            <p:cNvSpPr txBox="1"/>
            <p:nvPr/>
          </p:nvSpPr>
          <p:spPr>
            <a:xfrm>
              <a:off x="911222" y="5324144"/>
              <a:ext cx="2682876" cy="830843"/>
            </a:xfrm>
            <a:prstGeom prst="rect">
              <a:avLst/>
            </a:prstGeom>
            <a:noFill/>
          </p:spPr>
          <p:txBody>
            <a:bodyPr wrap="square">
              <a:spAutoFit/>
            </a:bodyPr>
            <a:lstStyle/>
            <a:p>
              <a:pPr marL="171450" indent="-171450">
                <a:buFont typeface="Arial" panose="020B0604020202020204" pitchFamily="34" charset="0"/>
                <a:buChar char="•"/>
              </a:pPr>
              <a:r>
                <a:rPr lang="fr-FR" sz="1200" i="1">
                  <a:latin typeface="Calibri" panose="020F0502020204030204" pitchFamily="34" charset="0"/>
                  <a:cs typeface="Calibri" panose="020F0502020204030204" pitchFamily="34" charset="0"/>
                </a:rPr>
                <a:t>Être orienté vers le Pôle social de l’Accueil Saint Nicolas  :</a:t>
              </a:r>
            </a:p>
            <a:p>
              <a:r>
                <a:rPr lang="fr-FR" sz="1200" i="1">
                  <a:latin typeface="Calibri" panose="020F0502020204030204" pitchFamily="34" charset="0"/>
                  <a:cs typeface="Calibri" panose="020F0502020204030204" pitchFamily="34" charset="0"/>
                </a:rPr>
                <a:t>     AIDE &amp; ECOUTE en vue d’une ORIENTATION SOCIALE ADAPTEE</a:t>
              </a:r>
            </a:p>
          </p:txBody>
        </p:sp>
      </p:grpSp>
      <p:grpSp>
        <p:nvGrpSpPr>
          <p:cNvPr id="9" name="Groupe 8"/>
          <p:cNvGrpSpPr/>
          <p:nvPr/>
        </p:nvGrpSpPr>
        <p:grpSpPr>
          <a:xfrm>
            <a:off x="7828112" y="1805315"/>
            <a:ext cx="3073800" cy="4647220"/>
            <a:chOff x="716046" y="2844178"/>
            <a:chExt cx="3073233" cy="4646361"/>
          </a:xfrm>
        </p:grpSpPr>
        <p:sp>
          <p:nvSpPr>
            <p:cNvPr id="14" name="Rectangle : coins arrondis 13"/>
            <p:cNvSpPr/>
            <p:nvPr/>
          </p:nvSpPr>
          <p:spPr>
            <a:xfrm>
              <a:off x="716046" y="2844178"/>
              <a:ext cx="3073233" cy="4645424"/>
            </a:xfrm>
            <a:prstGeom prst="roundRect">
              <a:avLst>
                <a:gd name="adj" fmla="val 10792"/>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a:off x="726929" y="4356097"/>
              <a:ext cx="2878055" cy="791289"/>
            </a:xfrm>
            <a:prstGeom prst="rect">
              <a:avLst/>
            </a:prstGeom>
            <a:noFill/>
          </p:spPr>
          <p:txBody>
            <a:bodyPr wrap="square">
              <a:spAutoFit/>
            </a:bodyPr>
            <a:lstStyle/>
            <a:p>
              <a:pPr algn="ctr">
                <a:lnSpc>
                  <a:spcPct val="110000"/>
                </a:lnSpc>
                <a:spcBef>
                  <a:spcPts val="0"/>
                </a:spcBef>
              </a:pPr>
              <a:r>
                <a:rPr lang="fr-FR" sz="1400" b="1">
                  <a:solidFill>
                    <a:srgbClr val="0070C0"/>
                  </a:solidFill>
                  <a:latin typeface="Calibri" panose="020F0502020204030204" pitchFamily="34" charset="0"/>
                  <a:ea typeface="Calibri" panose="020F0502020204030204" pitchFamily="34" charset="0"/>
                  <a:cs typeface="Calibri" panose="020F0502020204030204" pitchFamily="34" charset="0"/>
                </a:rPr>
                <a:t>Pour des soins gratuits de santé</a:t>
              </a:r>
            </a:p>
            <a:p>
              <a:pPr algn="ctr">
                <a:lnSpc>
                  <a:spcPct val="110000"/>
                </a:lnSpc>
                <a:spcBef>
                  <a:spcPts val="0"/>
                </a:spcBef>
              </a:pPr>
              <a:r>
                <a:rPr lang="fr-FR" sz="1400" b="1">
                  <a:solidFill>
                    <a:srgbClr val="0070C0"/>
                  </a:solidFill>
                  <a:latin typeface="Calibri" panose="020F0502020204030204" pitchFamily="34" charset="0"/>
                  <a:ea typeface="Calibri" panose="020F0502020204030204" pitchFamily="34" charset="0"/>
                  <a:cs typeface="Calibri" panose="020F0502020204030204" pitchFamily="34" charset="0"/>
                </a:rPr>
                <a:t>opérés par le Centre Sainte Fleur de l’Ordre de Malte :   </a:t>
              </a:r>
              <a:endParaRPr lang="fr-FR" sz="1400" b="1">
                <a:solidFill>
                  <a:srgbClr val="136CB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3" name="ZoneTexte 12"/>
            <p:cNvSpPr txBox="1"/>
            <p:nvPr/>
          </p:nvSpPr>
          <p:spPr>
            <a:xfrm>
              <a:off x="911222" y="5182642"/>
              <a:ext cx="2682876" cy="2307897"/>
            </a:xfrm>
            <a:prstGeom prst="rect">
              <a:avLst/>
            </a:prstGeom>
            <a:noFill/>
          </p:spPr>
          <p:txBody>
            <a:bodyPr wrap="square">
              <a:spAutoFit/>
            </a:bodyPr>
            <a:lstStyle/>
            <a:p>
              <a:pPr marL="171450" indent="-171450">
                <a:buFont typeface="Arial" panose="020B0604020202020204" pitchFamily="34" charset="0"/>
                <a:buChar char="•"/>
              </a:pPr>
              <a:r>
                <a:rPr lang="fr-FR" sz="1200" i="1" dirty="0">
                  <a:latin typeface="Calibri" panose="020F0502020204030204" pitchFamily="34" charset="0"/>
                  <a:cs typeface="Calibri" panose="020F0502020204030204" pitchFamily="34" charset="0"/>
                </a:rPr>
                <a:t>Consulter un médecin généraliste, un podologue, un dermatologue </a:t>
              </a:r>
            </a:p>
            <a:p>
              <a:pPr marL="171450" indent="-171450">
                <a:buFont typeface="Arial" panose="020B0604020202020204" pitchFamily="34" charset="0"/>
                <a:buChar char="•"/>
              </a:pPr>
              <a:endParaRPr lang="fr-FR" sz="1200" i="1"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fr-FR" sz="1200" i="1" dirty="0">
                  <a:latin typeface="Calibri" panose="020F0502020204030204" pitchFamily="34" charset="0"/>
                  <a:cs typeface="Calibri" panose="020F0502020204030204" pitchFamily="34" charset="0"/>
                </a:rPr>
                <a:t>Recevoir des soins infirmiers </a:t>
              </a:r>
            </a:p>
            <a:p>
              <a:pPr marL="171450" indent="-171450">
                <a:buFont typeface="Arial" panose="020B0604020202020204" pitchFamily="34" charset="0"/>
                <a:buChar char="•"/>
              </a:pPr>
              <a:endParaRPr lang="fr-FR" sz="1200" i="1"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fr-FR" sz="1200" i="1" dirty="0">
                  <a:latin typeface="Calibri" panose="020F0502020204030204" pitchFamily="34" charset="0"/>
                  <a:cs typeface="Calibri" panose="020F0502020204030204" pitchFamily="34" charset="0"/>
                </a:rPr>
                <a:t>Avec ou sans couverture sociale</a:t>
              </a:r>
            </a:p>
            <a:p>
              <a:endParaRPr lang="fr-FR" sz="1200" i="1"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fr-FR" sz="1200" i="1" dirty="0">
                  <a:latin typeface="Calibri" panose="020F0502020204030204" pitchFamily="34" charset="0"/>
                  <a:cs typeface="Calibri" panose="020F0502020204030204" pitchFamily="34" charset="0"/>
                </a:rPr>
                <a:t>Être orienté vers des services de soins compétents</a:t>
              </a:r>
            </a:p>
            <a:p>
              <a:pPr marL="171450" indent="-171450">
                <a:buFont typeface="Arial" panose="020B0604020202020204" pitchFamily="34" charset="0"/>
                <a:buChar char="•"/>
              </a:pPr>
              <a:endParaRPr lang="fr-FR" sz="1200" i="1"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fr-FR" sz="1200" i="1" dirty="0">
                  <a:latin typeface="Calibri" panose="020F0502020204030204" pitchFamily="34" charset="0"/>
                  <a:cs typeface="Calibri" panose="020F0502020204030204" pitchFamily="34" charset="0"/>
                </a:rPr>
                <a:t>En projet  : être accompagné pour les  droits de santé</a:t>
              </a:r>
            </a:p>
          </p:txBody>
        </p:sp>
      </p:grpSp>
      <p:pic>
        <p:nvPicPr>
          <p:cNvPr id="21" name="Image 20" descr="Une image contenant texte, Police, logo, Graphique&#10;&#10;Description générée automatiquement"/>
          <p:cNvPicPr>
            <a:picLocks noChangeAspect="1"/>
          </p:cNvPicPr>
          <p:nvPr/>
        </p:nvPicPr>
        <p:blipFill>
          <a:blip r:embed="rId2" cstate="print"/>
          <a:srcRect/>
          <a:stretch>
            <a:fillRect/>
          </a:stretch>
        </p:blipFill>
        <p:spPr>
          <a:xfrm>
            <a:off x="0" y="0"/>
            <a:ext cx="1769807" cy="607622"/>
          </a:xfrm>
          <a:prstGeom prst="rect">
            <a:avLst/>
          </a:prstGeom>
        </p:spPr>
      </p:pic>
      <p:pic>
        <p:nvPicPr>
          <p:cNvPr id="8" name="Picture 2"/>
          <p:cNvPicPr>
            <a:picLocks noChangeAspect="1" noChangeArrowheads="1"/>
          </p:cNvPicPr>
          <p:nvPr/>
        </p:nvPicPr>
        <p:blipFill>
          <a:blip r:embed="rId3" cstate="print"/>
          <a:srcRect t="10029" b="10029"/>
          <a:stretch/>
        </p:blipFill>
        <p:spPr bwMode="auto">
          <a:xfrm>
            <a:off x="1282288" y="1808917"/>
            <a:ext cx="3058206" cy="1375625"/>
          </a:xfrm>
          <a:prstGeom prst="round2SameRect">
            <a:avLst>
              <a:gd name="adj1" fmla="val 24893"/>
              <a:gd name="adj2" fmla="val 0"/>
            </a:avLst>
          </a:prstGeom>
          <a:ln>
            <a:noFill/>
          </a:ln>
          <a:effectLst/>
          <a:scene3d>
            <a:camera prst="orthographicFront"/>
            <a:lightRig rig="contrasting" dir="t">
              <a:rot lat="0" lon="0" rev="4200000"/>
            </a:lightRig>
          </a:scene3d>
          <a:sp3d prstMaterial="plastic">
            <a:contourClr>
              <a:srgbClr val="969696"/>
            </a:contourClr>
          </a:sp3d>
        </p:spPr>
      </p:pic>
      <p:pic>
        <p:nvPicPr>
          <p:cNvPr id="10" name="Picture 2"/>
          <p:cNvPicPr>
            <a:picLocks noChangeAspect="1" noChangeArrowheads="1"/>
          </p:cNvPicPr>
          <p:nvPr/>
        </p:nvPicPr>
        <p:blipFill>
          <a:blip r:embed="rId4" cstate="print"/>
          <a:srcRect t="27872" b="27872"/>
          <a:stretch/>
        </p:blipFill>
        <p:spPr bwMode="auto">
          <a:xfrm>
            <a:off x="4563809" y="1800976"/>
            <a:ext cx="3058206" cy="1375625"/>
          </a:xfrm>
          <a:prstGeom prst="round2SameRect">
            <a:avLst>
              <a:gd name="adj1" fmla="val 24893"/>
              <a:gd name="adj2" fmla="val 0"/>
            </a:avLst>
          </a:prstGeom>
          <a:ln>
            <a:noFill/>
          </a:ln>
          <a:effectLst/>
          <a:scene3d>
            <a:camera prst="orthographicFront"/>
            <a:lightRig rig="contrasting" dir="t">
              <a:rot lat="0" lon="0" rev="4200000"/>
            </a:lightRig>
          </a:scene3d>
          <a:sp3d prstMaterial="plastic">
            <a:contourClr>
              <a:srgbClr val="969696"/>
            </a:contourClr>
          </a:sp3d>
        </p:spPr>
      </p:pic>
      <p:pic>
        <p:nvPicPr>
          <p:cNvPr id="15" name="Picture 2"/>
          <p:cNvPicPr>
            <a:picLocks noChangeAspect="1" noChangeArrowheads="1"/>
          </p:cNvPicPr>
          <p:nvPr/>
        </p:nvPicPr>
        <p:blipFill>
          <a:blip r:embed="rId5" cstate="print"/>
          <a:srcRect t="16322" b="16322"/>
          <a:stretch/>
        </p:blipFill>
        <p:spPr bwMode="auto">
          <a:xfrm>
            <a:off x="7827698" y="1813105"/>
            <a:ext cx="3058206" cy="1375625"/>
          </a:xfrm>
          <a:prstGeom prst="round2SameRect">
            <a:avLst>
              <a:gd name="adj1" fmla="val 24893"/>
              <a:gd name="adj2" fmla="val 0"/>
            </a:avLst>
          </a:prstGeom>
          <a:ln>
            <a:noFill/>
          </a:ln>
          <a:effectLst/>
          <a:scene3d>
            <a:camera prst="orthographicFront"/>
            <a:lightRig rig="contrasting" dir="t">
              <a:rot lat="0" lon="0" rev="4200000"/>
            </a:lightRig>
          </a:scene3d>
          <a:sp3d prstMaterial="plastic">
            <a:contourClr>
              <a:srgbClr val="969696"/>
            </a:contourClr>
          </a:sp3d>
        </p:spPr>
      </p:pic>
      <p:cxnSp>
        <p:nvCxnSpPr>
          <p:cNvPr id="3" name="Connecteur droit 2"/>
          <p:cNvCxnSpPr/>
          <p:nvPr/>
        </p:nvCxnSpPr>
        <p:spPr>
          <a:xfrm>
            <a:off x="2153920" y="948755"/>
            <a:ext cx="7691120" cy="28942"/>
          </a:xfrm>
          <a:prstGeom prst="line">
            <a:avLst/>
          </a:prstGeom>
          <a:ln w="38100">
            <a:solidFill>
              <a:srgbClr val="FFD400"/>
            </a:solidFill>
          </a:ln>
        </p:spPr>
        <p:style>
          <a:lnRef idx="2">
            <a:schemeClr val="accent1"/>
          </a:lnRef>
          <a:fillRef idx="0">
            <a:schemeClr val="accent1"/>
          </a:fillRef>
          <a:effectRef idx="1">
            <a:schemeClr val="accent1"/>
          </a:effectRef>
          <a:fontRef idx="minor">
            <a:schemeClr val="tx1"/>
          </a:fontRef>
        </p:style>
      </p:cxnSp>
      <p:pic>
        <p:nvPicPr>
          <p:cNvPr id="23" name="Image 22" descr="Une image contenant symbole, logo, Police, texte&#10;&#10;Description générée automatiquement">
            <a:extLst>
              <a:ext uri="{FF2B5EF4-FFF2-40B4-BE49-F238E27FC236}">
                <a16:creationId xmlns:a16="http://schemas.microsoft.com/office/drawing/2014/main" id="{0D9EA073-5FAA-EF14-F06F-D273E6D55B5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5089" y="613967"/>
            <a:ext cx="1231375" cy="43718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61ACCC56-0AFF-C1C3-0C0C-4D06E0292E8C}"/>
              </a:ext>
            </a:extLst>
          </p:cNvPr>
          <p:cNvSpPr>
            <a:spLocks noGrp="1"/>
          </p:cNvSpPr>
          <p:nvPr>
            <p:ph type="sldNum" sz="quarter" idx="12"/>
          </p:nvPr>
        </p:nvSpPr>
        <p:spPr/>
        <p:txBody>
          <a:bodyPr/>
          <a:lstStyle/>
          <a:p>
            <a:fld id="{C8E01AB1-E080-4E8B-8E52-6DE010CD7F84}" type="slidenum">
              <a:rPr lang="fr-FR" smtClean="0"/>
              <a:pPr/>
              <a:t>15</a:t>
            </a:fld>
            <a:endParaRPr lang="fr-FR"/>
          </a:p>
        </p:txBody>
      </p:sp>
      <p:sp>
        <p:nvSpPr>
          <p:cNvPr id="11" name="ZoneTexte 10">
            <a:extLst>
              <a:ext uri="{FF2B5EF4-FFF2-40B4-BE49-F238E27FC236}">
                <a16:creationId xmlns:a16="http://schemas.microsoft.com/office/drawing/2014/main" id="{87310F38-7551-5DF7-2310-10153AFE827D}"/>
              </a:ext>
            </a:extLst>
          </p:cNvPr>
          <p:cNvSpPr txBox="1"/>
          <p:nvPr/>
        </p:nvSpPr>
        <p:spPr>
          <a:xfrm>
            <a:off x="1930400" y="310763"/>
            <a:ext cx="3924300" cy="413959"/>
          </a:xfrm>
          <a:prstGeom prst="rect">
            <a:avLst/>
          </a:prstGeom>
          <a:noFill/>
        </p:spPr>
        <p:txBody>
          <a:bodyPr wrap="square">
            <a:spAutoFit/>
          </a:bodyPr>
          <a:lstStyle/>
          <a:p>
            <a:pPr algn="ctr">
              <a:lnSpc>
                <a:spcPct val="110000"/>
              </a:lnSpc>
              <a:spcBef>
                <a:spcPts val="0"/>
              </a:spcBef>
            </a:pPr>
            <a:r>
              <a:rPr lang="fr-FR" sz="2000" b="1" dirty="0">
                <a:solidFill>
                  <a:srgbClr val="136CB0"/>
                </a:solidFill>
                <a:latin typeface="Calibri" panose="020F0502020204030204" pitchFamily="34" charset="0"/>
                <a:ea typeface="Calibri" panose="020F0502020204030204" pitchFamily="34" charset="0"/>
                <a:cs typeface="Times New Roman" panose="02020603050405020304" pitchFamily="18" charset="0"/>
              </a:rPr>
              <a:t>Un accueil de jour pour une</a:t>
            </a:r>
          </a:p>
        </p:txBody>
      </p:sp>
      <p:grpSp>
        <p:nvGrpSpPr>
          <p:cNvPr id="2" name="Groupe 19">
            <a:extLst>
              <a:ext uri="{FF2B5EF4-FFF2-40B4-BE49-F238E27FC236}">
                <a16:creationId xmlns:a16="http://schemas.microsoft.com/office/drawing/2014/main" id="{A4CE8D3B-57C8-AC75-4F7A-D9BD9F7DE172}"/>
              </a:ext>
            </a:extLst>
          </p:cNvPr>
          <p:cNvGrpSpPr/>
          <p:nvPr/>
        </p:nvGrpSpPr>
        <p:grpSpPr>
          <a:xfrm>
            <a:off x="1274494" y="1805314"/>
            <a:ext cx="3073800" cy="5052685"/>
            <a:chOff x="716046" y="2844175"/>
            <a:chExt cx="3073233" cy="5051754"/>
          </a:xfrm>
        </p:grpSpPr>
        <p:sp>
          <p:nvSpPr>
            <p:cNvPr id="16" name="Rectangle : coins arrondis 15">
              <a:extLst>
                <a:ext uri="{FF2B5EF4-FFF2-40B4-BE49-F238E27FC236}">
                  <a16:creationId xmlns:a16="http://schemas.microsoft.com/office/drawing/2014/main" id="{C0300AD9-9113-9E7D-4BB4-14DFDCBF32A5}"/>
                </a:ext>
              </a:extLst>
            </p:cNvPr>
            <p:cNvSpPr/>
            <p:nvPr/>
          </p:nvSpPr>
          <p:spPr>
            <a:xfrm>
              <a:off x="716046" y="2844175"/>
              <a:ext cx="3073233" cy="5051754"/>
            </a:xfrm>
            <a:prstGeom prst="roundRect">
              <a:avLst>
                <a:gd name="adj" fmla="val 10792"/>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62EE065B-9E29-AE73-D6DE-71D2C4E32CF0}"/>
                </a:ext>
              </a:extLst>
            </p:cNvPr>
            <p:cNvSpPr txBox="1"/>
            <p:nvPr/>
          </p:nvSpPr>
          <p:spPr>
            <a:xfrm>
              <a:off x="716046" y="4203937"/>
              <a:ext cx="3049843" cy="554345"/>
            </a:xfrm>
            <a:prstGeom prst="rect">
              <a:avLst/>
            </a:prstGeom>
            <a:noFill/>
          </p:spPr>
          <p:txBody>
            <a:bodyPr wrap="square">
              <a:spAutoFit/>
            </a:bodyPr>
            <a:lstStyle/>
            <a:p>
              <a:pPr algn="ctr">
                <a:lnSpc>
                  <a:spcPct val="110000"/>
                </a:lnSpc>
                <a:spcBef>
                  <a:spcPts val="0"/>
                </a:spcBef>
              </a:pPr>
              <a:r>
                <a:rPr lang="fr-FR" sz="1400" b="1" dirty="0">
                  <a:solidFill>
                    <a:srgbClr val="0070C0"/>
                  </a:solidFill>
                  <a:latin typeface="Calibri" panose="020F0502020204030204" pitchFamily="34" charset="0"/>
                  <a:ea typeface="Calibri" panose="020F0502020204030204" pitchFamily="34" charset="0"/>
                  <a:cs typeface="Calibri" panose="020F0502020204030204" pitchFamily="34" charset="0"/>
                </a:rPr>
                <a:t>Pour des aides d’urgence financées par le Centre d’Accueil Saint-Nicolas</a:t>
              </a:r>
              <a:endParaRPr lang="fr-FR" sz="14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9" name="ZoneTexte 18">
              <a:extLst>
                <a:ext uri="{FF2B5EF4-FFF2-40B4-BE49-F238E27FC236}">
                  <a16:creationId xmlns:a16="http://schemas.microsoft.com/office/drawing/2014/main" id="{D79276F5-B814-5F23-50F1-69BFD8B72756}"/>
                </a:ext>
              </a:extLst>
            </p:cNvPr>
            <p:cNvSpPr txBox="1"/>
            <p:nvPr/>
          </p:nvSpPr>
          <p:spPr>
            <a:xfrm>
              <a:off x="874267" y="4835600"/>
              <a:ext cx="2832195" cy="2957829"/>
            </a:xfrm>
            <a:prstGeom prst="rect">
              <a:avLst/>
            </a:prstGeom>
            <a:noFill/>
          </p:spPr>
          <p:txBody>
            <a:bodyPr wrap="square">
              <a:spAutoFit/>
            </a:bodyPr>
            <a:lstStyle/>
            <a:p>
              <a:pPr marL="171450" indent="-171450">
                <a:lnSpc>
                  <a:spcPct val="120000"/>
                </a:lnSpc>
                <a:buFont typeface="Arial" panose="020B0604020202020204" pitchFamily="34" charset="0"/>
                <a:buChar char="•"/>
              </a:pPr>
              <a:r>
                <a:rPr lang="fr-FR" sz="1200" dirty="0">
                  <a:latin typeface="Calibri" panose="020F0502020204030204" pitchFamily="34" charset="0"/>
                  <a:ea typeface="Calibri" panose="020F0502020204030204" pitchFamily="34" charset="0"/>
                  <a:cs typeface="Calibri" panose="020F0502020204030204" pitchFamily="34" charset="0"/>
                </a:rPr>
                <a:t>T</a:t>
              </a:r>
              <a:r>
                <a:rPr lang="fr-FR" sz="1200" dirty="0">
                  <a:effectLst/>
                  <a:latin typeface="Calibri" panose="020F0502020204030204" pitchFamily="34" charset="0"/>
                  <a:ea typeface="Calibri" panose="020F0502020204030204" pitchFamily="34" charset="0"/>
                  <a:cs typeface="Calibri" panose="020F0502020204030204" pitchFamily="34" charset="0"/>
                </a:rPr>
                <a:t>ickets repas pour manger au Pain de L'Amitié. </a:t>
              </a:r>
            </a:p>
            <a:p>
              <a:pPr marL="171450" indent="-171450">
                <a:lnSpc>
                  <a:spcPct val="120000"/>
                </a:lnSpc>
                <a:buFont typeface="Arial" panose="020B0604020202020204" pitchFamily="34" charset="0"/>
                <a:buChar char="•"/>
              </a:pPr>
              <a:endParaRPr lang="fr-FR" sz="800" dirty="0">
                <a:effectLst/>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20000"/>
                </a:lnSpc>
                <a:buFont typeface="Arial" panose="020B0604020202020204" pitchFamily="34" charset="0"/>
                <a:buChar char="•"/>
              </a:pPr>
              <a:r>
                <a:rPr lang="fr-FR" sz="1200" dirty="0">
                  <a:effectLst/>
                  <a:latin typeface="Calibri" panose="020F0502020204030204" pitchFamily="34" charset="0"/>
                  <a:ea typeface="Calibri" panose="020F0502020204030204" pitchFamily="34" charset="0"/>
                  <a:cs typeface="Calibri" panose="020F0502020204030204" pitchFamily="34" charset="0"/>
                </a:rPr>
                <a:t>Orientation vers l’Epicerie Solidaire du Pain de l'Amitié pour l’achat de denrées</a:t>
              </a:r>
            </a:p>
            <a:p>
              <a:pPr marL="171450" indent="-171450">
                <a:lnSpc>
                  <a:spcPct val="120000"/>
                </a:lnSpc>
                <a:buFont typeface="Arial" panose="020B0604020202020204" pitchFamily="34" charset="0"/>
                <a:buChar char="•"/>
              </a:pPr>
              <a:endParaRPr lang="fr-FR" sz="80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lnSpc>
                  <a:spcPct val="120000"/>
                </a:lnSpc>
                <a:buFont typeface="Arial" panose="020B0604020202020204" pitchFamily="34" charset="0"/>
                <a:buChar char="•"/>
              </a:pPr>
              <a:r>
                <a:rPr lang="fr-FR" sz="1200" dirty="0">
                  <a:effectLst/>
                  <a:latin typeface="Calibri" panose="020F0502020204030204" pitchFamily="34" charset="0"/>
                  <a:ea typeface="Calibri" panose="020F0502020204030204" pitchFamily="34" charset="0"/>
                  <a:cs typeface="Calibri" panose="020F0502020204030204" pitchFamily="34" charset="0"/>
                </a:rPr>
                <a:t>Tickets service pour achats de denrées alimentaires ou des produits de base.</a:t>
              </a:r>
            </a:p>
            <a:p>
              <a:pPr marL="171450" indent="-171450">
                <a:lnSpc>
                  <a:spcPct val="120000"/>
                </a:lnSpc>
                <a:buFont typeface="Arial" panose="020B0604020202020204" pitchFamily="34" charset="0"/>
                <a:buChar char="•"/>
              </a:pPr>
              <a:endParaRPr lang="fr-FR" sz="800" dirty="0">
                <a:effectLst/>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20000"/>
                </a:lnSpc>
                <a:buFont typeface="Arial" panose="020B0604020202020204" pitchFamily="34" charset="0"/>
                <a:buChar char="•"/>
              </a:pPr>
              <a:r>
                <a:rPr lang="fr-FR" sz="1200" dirty="0">
                  <a:latin typeface="Calibri" panose="020F0502020204030204" pitchFamily="34" charset="0"/>
                  <a:cs typeface="Calibri" panose="020F0502020204030204" pitchFamily="34" charset="0"/>
                </a:rPr>
                <a:t>Paiement exceptionnel d’une aide spécifique </a:t>
              </a:r>
            </a:p>
            <a:p>
              <a:pPr marL="171450" indent="-171450">
                <a:lnSpc>
                  <a:spcPct val="120000"/>
                </a:lnSpc>
                <a:buFont typeface="Arial" panose="020B0604020202020204" pitchFamily="34" charset="0"/>
                <a:buChar char="•"/>
              </a:pPr>
              <a:endParaRPr lang="fr-FR" sz="800" dirty="0">
                <a:latin typeface="Calibri" panose="020F0502020204030204" pitchFamily="34" charset="0"/>
                <a:cs typeface="Calibri" panose="020F0502020204030204" pitchFamily="34" charset="0"/>
              </a:endParaRPr>
            </a:p>
            <a:p>
              <a:pPr marL="171450" indent="-171450">
                <a:lnSpc>
                  <a:spcPct val="120000"/>
                </a:lnSpc>
                <a:buFont typeface="Arial" panose="020B0604020202020204" pitchFamily="34" charset="0"/>
                <a:buChar char="•"/>
              </a:pPr>
              <a:r>
                <a:rPr lang="fr-FR" sz="1200" dirty="0">
                  <a:latin typeface="Calibri" panose="020F0502020204030204" pitchFamily="34" charset="0"/>
                  <a:cs typeface="Calibri" panose="020F0502020204030204" pitchFamily="34" charset="0"/>
                </a:rPr>
                <a:t>Participation à l’achat de téléphone en partenariat avec Emmaüs </a:t>
              </a:r>
              <a:r>
                <a:rPr lang="fr-FR" sz="1200" dirty="0" err="1">
                  <a:latin typeface="Calibri" panose="020F0502020204030204" pitchFamily="34" charset="0"/>
                  <a:cs typeface="Calibri" panose="020F0502020204030204" pitchFamily="34" charset="0"/>
                </a:rPr>
                <a:t>Connect</a:t>
              </a:r>
              <a:r>
                <a:rPr lang="fr-FR" sz="1200" dirty="0">
                  <a:latin typeface="Calibri" panose="020F0502020204030204" pitchFamily="34" charset="0"/>
                  <a:cs typeface="Calibri" panose="020F0502020204030204" pitchFamily="34" charset="0"/>
                </a:rPr>
                <a:t> </a:t>
              </a:r>
            </a:p>
          </p:txBody>
        </p:sp>
      </p:grpSp>
      <p:sp>
        <p:nvSpPr>
          <p:cNvPr id="33" name="Rectangle : coins arrondis 32">
            <a:extLst>
              <a:ext uri="{FF2B5EF4-FFF2-40B4-BE49-F238E27FC236}">
                <a16:creationId xmlns:a16="http://schemas.microsoft.com/office/drawing/2014/main" id="{992DF19D-F176-F5EF-D5B0-D8B2667FBB6C}"/>
              </a:ext>
            </a:extLst>
          </p:cNvPr>
          <p:cNvSpPr/>
          <p:nvPr/>
        </p:nvSpPr>
        <p:spPr>
          <a:xfrm>
            <a:off x="5464795" y="268662"/>
            <a:ext cx="3666281" cy="562474"/>
          </a:xfrm>
          <a:prstGeom prst="roundRect">
            <a:avLst>
              <a:gd name="adj" fmla="val 50000"/>
            </a:avLst>
          </a:prstGeom>
          <a:solidFill>
            <a:srgbClr val="FFD4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0A4644"/>
                </a:solidFill>
                <a:latin typeface="Calibri" panose="020F0502020204030204" pitchFamily="34" charset="0"/>
                <a:cs typeface="Times New Roman" panose="02020603050405020304" pitchFamily="18" charset="0"/>
              </a:rPr>
              <a:t>Orientation sociale</a:t>
            </a:r>
            <a:endParaRPr lang="fr-FR" sz="2000" b="1" dirty="0">
              <a:solidFill>
                <a:srgbClr val="0A4644"/>
              </a:solidFill>
              <a:latin typeface="Calibri" panose="020F0502020204030204" pitchFamily="34" charset="0"/>
              <a:cs typeface="Calibri" panose="020F0502020204030204" pitchFamily="34" charset="0"/>
            </a:endParaRPr>
          </a:p>
        </p:txBody>
      </p:sp>
      <p:sp>
        <p:nvSpPr>
          <p:cNvPr id="49" name="ZoneTexte 48">
            <a:extLst>
              <a:ext uri="{FF2B5EF4-FFF2-40B4-BE49-F238E27FC236}">
                <a16:creationId xmlns:a16="http://schemas.microsoft.com/office/drawing/2014/main" id="{217C837A-28FB-0BEE-2CD6-B2CE1FCDE4F7}"/>
              </a:ext>
            </a:extLst>
          </p:cNvPr>
          <p:cNvSpPr txBox="1"/>
          <p:nvPr/>
        </p:nvSpPr>
        <p:spPr>
          <a:xfrm>
            <a:off x="518159" y="1137088"/>
            <a:ext cx="11451233" cy="329321"/>
          </a:xfrm>
          <a:prstGeom prst="rect">
            <a:avLst/>
          </a:prstGeom>
          <a:noFill/>
        </p:spPr>
        <p:txBody>
          <a:bodyPr wrap="square" lIns="91440" tIns="45720" rIns="91440" bIns="45720" anchor="t">
            <a:spAutoFit/>
          </a:bodyPr>
          <a:lstStyle/>
          <a:p>
            <a:pPr>
              <a:lnSpc>
                <a:spcPct val="110000"/>
              </a:lnSpc>
              <a:spcBef>
                <a:spcPts val="0"/>
              </a:spcBef>
            </a:pPr>
            <a:r>
              <a:rPr lang="fr-FR" sz="1400" b="1" dirty="0">
                <a:solidFill>
                  <a:srgbClr val="002060"/>
                </a:solidFill>
                <a:latin typeface="Calibri"/>
                <a:ea typeface="Calibri" panose="020F0502020204030204" pitchFamily="34" charset="0"/>
                <a:cs typeface="Times New Roman"/>
              </a:rPr>
              <a:t>De l’aide et de l’écoute proposé par le Pôle Social, pour aller plus loin avec l’assentiment de la personne en vue d’une intégration avec ou sans suivi social</a:t>
            </a:r>
          </a:p>
        </p:txBody>
      </p:sp>
      <p:grpSp>
        <p:nvGrpSpPr>
          <p:cNvPr id="8" name="Groupe 1">
            <a:extLst>
              <a:ext uri="{FF2B5EF4-FFF2-40B4-BE49-F238E27FC236}">
                <a16:creationId xmlns:a16="http://schemas.microsoft.com/office/drawing/2014/main" id="{3DDFE597-DBF9-374E-A051-30DDC3B20704}"/>
              </a:ext>
            </a:extLst>
          </p:cNvPr>
          <p:cNvGrpSpPr/>
          <p:nvPr/>
        </p:nvGrpSpPr>
        <p:grpSpPr>
          <a:xfrm>
            <a:off x="4559095" y="1739211"/>
            <a:ext cx="3073800" cy="5016269"/>
            <a:chOff x="716041" y="2778085"/>
            <a:chExt cx="3073233" cy="4645424"/>
          </a:xfrm>
        </p:grpSpPr>
        <p:sp>
          <p:nvSpPr>
            <p:cNvPr id="7" name="Rectangle : coins arrondis 6">
              <a:extLst>
                <a:ext uri="{FF2B5EF4-FFF2-40B4-BE49-F238E27FC236}">
                  <a16:creationId xmlns:a16="http://schemas.microsoft.com/office/drawing/2014/main" id="{5F331254-2CE5-4A95-9A94-573F1552D380}"/>
                </a:ext>
              </a:extLst>
            </p:cNvPr>
            <p:cNvSpPr/>
            <p:nvPr/>
          </p:nvSpPr>
          <p:spPr>
            <a:xfrm>
              <a:off x="716041" y="2778085"/>
              <a:ext cx="3073233" cy="4645424"/>
            </a:xfrm>
            <a:prstGeom prst="roundRect">
              <a:avLst>
                <a:gd name="adj" fmla="val 10792"/>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4EDF5476-237F-6D59-6BDA-8D53803442D9}"/>
                </a:ext>
              </a:extLst>
            </p:cNvPr>
            <p:cNvSpPr txBox="1"/>
            <p:nvPr/>
          </p:nvSpPr>
          <p:spPr>
            <a:xfrm>
              <a:off x="812817" y="4109367"/>
              <a:ext cx="2878055" cy="293990"/>
            </a:xfrm>
            <a:prstGeom prst="rect">
              <a:avLst/>
            </a:prstGeom>
            <a:noFill/>
          </p:spPr>
          <p:txBody>
            <a:bodyPr wrap="square">
              <a:spAutoFit/>
            </a:bodyPr>
            <a:lstStyle/>
            <a:p>
              <a:pPr algn="ctr">
                <a:lnSpc>
                  <a:spcPct val="110000"/>
                </a:lnSpc>
                <a:spcBef>
                  <a:spcPts val="0"/>
                </a:spcBef>
              </a:pPr>
              <a:r>
                <a:rPr lang="fr-FR" sz="1400" b="1" dirty="0">
                  <a:solidFill>
                    <a:srgbClr val="0070C0"/>
                  </a:solidFill>
                  <a:latin typeface="Calibri" panose="020F0502020204030204" pitchFamily="34" charset="0"/>
                  <a:ea typeface="Calibri" panose="020F0502020204030204" pitchFamily="34" charset="0"/>
                  <a:cs typeface="Calibri" panose="020F0502020204030204" pitchFamily="34" charset="0"/>
                </a:rPr>
                <a:t>Orientation sociale</a:t>
              </a:r>
              <a:endParaRPr lang="fr-FR" sz="1400" b="1" dirty="0">
                <a:solidFill>
                  <a:srgbClr val="136CB0"/>
                </a:solidFill>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9" name="Groupe 8">
            <a:extLst>
              <a:ext uri="{FF2B5EF4-FFF2-40B4-BE49-F238E27FC236}">
                <a16:creationId xmlns:a16="http://schemas.microsoft.com/office/drawing/2014/main" id="{8EC1EB11-DD7C-D844-4B34-6F92DD2C5E65}"/>
              </a:ext>
            </a:extLst>
          </p:cNvPr>
          <p:cNvGrpSpPr/>
          <p:nvPr/>
        </p:nvGrpSpPr>
        <p:grpSpPr>
          <a:xfrm>
            <a:off x="7787059" y="2109196"/>
            <a:ext cx="3073800" cy="4646284"/>
            <a:chOff x="675001" y="3148003"/>
            <a:chExt cx="3073233" cy="4645424"/>
          </a:xfrm>
        </p:grpSpPr>
        <p:sp>
          <p:nvSpPr>
            <p:cNvPr id="14" name="Rectangle : coins arrondis 13">
              <a:extLst>
                <a:ext uri="{FF2B5EF4-FFF2-40B4-BE49-F238E27FC236}">
                  <a16:creationId xmlns:a16="http://schemas.microsoft.com/office/drawing/2014/main" id="{CBBBAB38-8956-F12F-AE2B-1FBA57C4DAD2}"/>
                </a:ext>
              </a:extLst>
            </p:cNvPr>
            <p:cNvSpPr/>
            <p:nvPr/>
          </p:nvSpPr>
          <p:spPr>
            <a:xfrm>
              <a:off x="675001" y="3148003"/>
              <a:ext cx="3073233" cy="4645424"/>
            </a:xfrm>
            <a:prstGeom prst="roundRect">
              <a:avLst>
                <a:gd name="adj" fmla="val 10792"/>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64B53364-CF46-2DB6-9987-187689A0B286}"/>
                </a:ext>
              </a:extLst>
            </p:cNvPr>
            <p:cNvSpPr txBox="1"/>
            <p:nvPr/>
          </p:nvSpPr>
          <p:spPr>
            <a:xfrm>
              <a:off x="795154" y="4249839"/>
              <a:ext cx="2878055" cy="317400"/>
            </a:xfrm>
            <a:prstGeom prst="rect">
              <a:avLst/>
            </a:prstGeom>
            <a:noFill/>
          </p:spPr>
          <p:txBody>
            <a:bodyPr wrap="square">
              <a:spAutoFit/>
            </a:bodyPr>
            <a:lstStyle/>
            <a:p>
              <a:pPr algn="ctr">
                <a:lnSpc>
                  <a:spcPct val="110000"/>
                </a:lnSpc>
                <a:spcBef>
                  <a:spcPts val="0"/>
                </a:spcBef>
              </a:pPr>
              <a:r>
                <a:rPr lang="fr-FR" sz="1400" b="1" dirty="0">
                  <a:solidFill>
                    <a:srgbClr val="136CB0"/>
                  </a:solidFill>
                  <a:latin typeface="Calibri" panose="020F0502020204030204" pitchFamily="34" charset="0"/>
                  <a:ea typeface="Calibri" panose="020F0502020204030204" pitchFamily="34" charset="0"/>
                  <a:cs typeface="Times New Roman" panose="02020603050405020304" pitchFamily="18" charset="0"/>
                </a:rPr>
                <a:t>Ecoute Femme</a:t>
              </a:r>
            </a:p>
          </p:txBody>
        </p:sp>
        <p:sp>
          <p:nvSpPr>
            <p:cNvPr id="13" name="ZoneTexte 12">
              <a:extLst>
                <a:ext uri="{FF2B5EF4-FFF2-40B4-BE49-F238E27FC236}">
                  <a16:creationId xmlns:a16="http://schemas.microsoft.com/office/drawing/2014/main" id="{473A2AE3-3EA7-2FA6-5D57-E0F10F6C6B15}"/>
                </a:ext>
              </a:extLst>
            </p:cNvPr>
            <p:cNvSpPr txBox="1"/>
            <p:nvPr/>
          </p:nvSpPr>
          <p:spPr>
            <a:xfrm>
              <a:off x="795154" y="4431354"/>
              <a:ext cx="2682876" cy="3107968"/>
            </a:xfrm>
            <a:prstGeom prst="rect">
              <a:avLst/>
            </a:prstGeom>
            <a:noFill/>
          </p:spPr>
          <p:txBody>
            <a:bodyPr wrap="square">
              <a:spAutoFit/>
            </a:bodyPr>
            <a:lstStyle/>
            <a:p>
              <a:endParaRPr lang="fr-FR" sz="1200" i="1" dirty="0">
                <a:solidFill>
                  <a:srgbClr val="0A4644"/>
                </a:solidFill>
                <a:latin typeface="Calibri" panose="020F0502020204030204" pitchFamily="34" charset="0"/>
                <a:cs typeface="Calibri" panose="020F0502020204030204" pitchFamily="34" charset="0"/>
              </a:endParaRPr>
            </a:p>
            <a:p>
              <a:pPr marL="171450" indent="-171450" algn="just">
                <a:spcBef>
                  <a:spcPts val="0"/>
                </a:spcBef>
                <a:buFont typeface="Arial" panose="020B0604020202020204" pitchFamily="34" charset="0"/>
                <a:buChar char="•"/>
              </a:pPr>
              <a:endParaRPr lang="fr-FR" sz="800" dirty="0">
                <a:solidFill>
                  <a:srgbClr val="0A4644"/>
                </a:solidFill>
                <a:latin typeface="Calibri" panose="020F0502020204030204" pitchFamily="34" charset="0"/>
                <a:cs typeface="Calibri" panose="020F0502020204030204" pitchFamily="34" charset="0"/>
              </a:endParaRPr>
            </a:p>
            <a:p>
              <a:pPr marL="171450" indent="-171450" algn="just">
                <a:spcBef>
                  <a:spcPts val="0"/>
                </a:spcBef>
                <a:buFont typeface="Arial" panose="020B0604020202020204" pitchFamily="34" charset="0"/>
                <a:buChar char="•"/>
              </a:pPr>
              <a:r>
                <a:rPr lang="fr-FR" sz="1200" dirty="0">
                  <a:latin typeface="Calibri" panose="020F0502020204030204" pitchFamily="34" charset="0"/>
                  <a:cs typeface="Calibri" panose="020F0502020204030204" pitchFamily="34" charset="0"/>
                </a:rPr>
                <a:t>Dédiée aux femmes en réponse à un besoin et sensibilisation forte des bénévoles sur des problématiques spécifiques.</a:t>
              </a:r>
            </a:p>
            <a:p>
              <a:pPr marL="171450" indent="-171450" algn="just">
                <a:spcBef>
                  <a:spcPts val="0"/>
                </a:spcBef>
                <a:buFont typeface="Arial" panose="020B0604020202020204" pitchFamily="34" charset="0"/>
                <a:buChar char="•"/>
              </a:pPr>
              <a:endParaRPr lang="fr-FR" sz="800" dirty="0">
                <a:latin typeface="Calibri" panose="020F0502020204030204" pitchFamily="34" charset="0"/>
                <a:cs typeface="Calibri" panose="020F0502020204030204" pitchFamily="34" charset="0"/>
              </a:endParaRPr>
            </a:p>
            <a:p>
              <a:pPr marL="171450" indent="-171450" algn="just">
                <a:spcBef>
                  <a:spcPts val="0"/>
                </a:spcBef>
                <a:buFont typeface="Arial" panose="020B0604020202020204" pitchFamily="34" charset="0"/>
                <a:buChar char="•"/>
              </a:pPr>
              <a:r>
                <a:rPr lang="fr-FR" sz="1200" dirty="0">
                  <a:latin typeface="Calibri" panose="020F0502020204030204" pitchFamily="34" charset="0"/>
                  <a:cs typeface="Calibri" panose="020F0502020204030204" pitchFamily="34" charset="0"/>
                </a:rPr>
                <a:t>S’appuyant sur des synergies en interne et en externe pour des orientations vers des instances ou associations spécialisées dans les problématiques qui se présentent aux femmes : info femme, maison des femmes, orchidées rouges, défenseur des droits, atelier budgétaire…</a:t>
              </a:r>
            </a:p>
            <a:p>
              <a:pPr marL="171450" indent="-171450">
                <a:buFont typeface="Arial" panose="020B0604020202020204" pitchFamily="34" charset="0"/>
                <a:buChar char="•"/>
              </a:pPr>
              <a:endParaRPr lang="fr-FR" sz="1200" i="1" dirty="0">
                <a:solidFill>
                  <a:srgbClr val="0A4644"/>
                </a:solidFill>
                <a:latin typeface="Calibri" panose="020F0502020204030204" pitchFamily="34" charset="0"/>
                <a:cs typeface="Calibri" panose="020F0502020204030204" pitchFamily="34" charset="0"/>
              </a:endParaRPr>
            </a:p>
          </p:txBody>
        </p:sp>
      </p:grpSp>
      <p:pic>
        <p:nvPicPr>
          <p:cNvPr id="21" name="Image 20" descr="Une image contenant texte, Police, logo, Graphique&#10;&#10;Description générée automatiquement">
            <a:extLst>
              <a:ext uri="{FF2B5EF4-FFF2-40B4-BE49-F238E27FC236}">
                <a16:creationId xmlns:a16="http://schemas.microsoft.com/office/drawing/2014/main" id="{3DEB4C7A-CB38-3AB8-0049-9FC402B515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5806" y="185505"/>
            <a:ext cx="1769807" cy="607622"/>
          </a:xfrm>
          <a:prstGeom prst="rect">
            <a:avLst/>
          </a:prstGeom>
        </p:spPr>
      </p:pic>
      <p:pic>
        <p:nvPicPr>
          <p:cNvPr id="10" name="Picture 2">
            <a:extLst>
              <a:ext uri="{FF2B5EF4-FFF2-40B4-BE49-F238E27FC236}">
                <a16:creationId xmlns:a16="http://schemas.microsoft.com/office/drawing/2014/main" id="{CD236548-7EFB-9815-C5F1-28A6104548D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t="27872" b="27872"/>
          <a:stretch/>
        </p:blipFill>
        <p:spPr bwMode="auto">
          <a:xfrm>
            <a:off x="4566894" y="1733644"/>
            <a:ext cx="3058206" cy="1375625"/>
          </a:xfrm>
          <a:prstGeom prst="round2SameRect">
            <a:avLst>
              <a:gd name="adj1" fmla="val 24893"/>
              <a:gd name="adj2" fmla="val 0"/>
            </a:avLst>
          </a:prstGeom>
          <a:ln>
            <a:noFill/>
          </a:ln>
          <a:effectLst/>
          <a:scene3d>
            <a:camera prst="orthographicFront"/>
            <a:lightRig rig="contrasting" dir="t">
              <a:rot lat="0" lon="0" rev="4200000"/>
            </a:lightRig>
          </a:scene3d>
          <a:sp3d prstMaterial="plastic">
            <a:contourClr>
              <a:srgbClr val="969696"/>
            </a:contourClr>
          </a:sp3d>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F867CFB4-C5A5-896A-8F97-D55615D6278F}"/>
              </a:ext>
            </a:extLst>
          </p:cNvPr>
          <p:cNvPicPr>
            <a:picLocks noChangeAspect="1"/>
          </p:cNvPicPr>
          <p:nvPr/>
        </p:nvPicPr>
        <p:blipFill>
          <a:blip r:embed="rId4" cstate="print"/>
          <a:stretch>
            <a:fillRect/>
          </a:stretch>
        </p:blipFill>
        <p:spPr>
          <a:xfrm>
            <a:off x="1233960" y="1767316"/>
            <a:ext cx="3090940" cy="1408298"/>
          </a:xfrm>
          <a:prstGeom prst="rect">
            <a:avLst/>
          </a:prstGeom>
        </p:spPr>
      </p:pic>
      <p:sp>
        <p:nvSpPr>
          <p:cNvPr id="17" name="ZoneTexte 16">
            <a:extLst>
              <a:ext uri="{FF2B5EF4-FFF2-40B4-BE49-F238E27FC236}">
                <a16:creationId xmlns:a16="http://schemas.microsoft.com/office/drawing/2014/main" id="{2DB8B968-44E8-9510-3887-1D81D548AC6E}"/>
              </a:ext>
            </a:extLst>
          </p:cNvPr>
          <p:cNvSpPr txBox="1"/>
          <p:nvPr/>
        </p:nvSpPr>
        <p:spPr>
          <a:xfrm>
            <a:off x="4618766" y="3392785"/>
            <a:ext cx="2930327" cy="3120854"/>
          </a:xfrm>
          <a:prstGeom prst="rect">
            <a:avLst/>
          </a:prstGeom>
          <a:noFill/>
        </p:spPr>
        <p:txBody>
          <a:bodyPr wrap="square">
            <a:spAutoFit/>
          </a:bodyPr>
          <a:lstStyle/>
          <a:p>
            <a:pPr>
              <a:lnSpc>
                <a:spcPct val="120000"/>
              </a:lnSpc>
            </a:pPr>
            <a:endParaRPr lang="fr-FR" sz="800" dirty="0">
              <a:solidFill>
                <a:srgbClr val="0A4644"/>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20000"/>
              </a:lnSpc>
              <a:buFont typeface="Arial" panose="020B0604020202020204" pitchFamily="34" charset="0"/>
              <a:buChar char="•"/>
            </a:pPr>
            <a:r>
              <a:rPr lang="fr-FR" sz="1200" dirty="0">
                <a:latin typeface="Calibri" panose="020F0502020204030204" pitchFamily="34" charset="0"/>
                <a:ea typeface="Calibri" panose="020F0502020204030204" pitchFamily="34" charset="0"/>
                <a:cs typeface="Calibri" panose="020F0502020204030204" pitchFamily="34" charset="0"/>
              </a:rPr>
              <a:t>Vers des médiateurs sociaux </a:t>
            </a:r>
            <a:endParaRPr lang="fr-FR" sz="800" dirty="0">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20000"/>
              </a:lnSpc>
              <a:buFont typeface="Arial" panose="020B0604020202020204" pitchFamily="34" charset="0"/>
              <a:buChar char="•"/>
            </a:pPr>
            <a:r>
              <a:rPr lang="fr-FR" sz="1200" dirty="0">
                <a:latin typeface="Calibri" panose="020F0502020204030204" pitchFamily="34" charset="0"/>
                <a:ea typeface="Calibri" panose="020F0502020204030204" pitchFamily="34" charset="0"/>
                <a:cs typeface="Calibri" panose="020F0502020204030204" pitchFamily="34" charset="0"/>
              </a:rPr>
              <a:t>Vers la permanence d’Assistantes Sociales à la Halte de jour du CCAS de Bordeaux</a:t>
            </a:r>
            <a:endParaRPr lang="fr-FR" sz="800" dirty="0">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20000"/>
              </a:lnSpc>
              <a:buFont typeface="Arial" panose="020B0604020202020204" pitchFamily="34" charset="0"/>
              <a:buChar char="•"/>
            </a:pPr>
            <a:r>
              <a:rPr lang="fr-FR" sz="1200" dirty="0">
                <a:latin typeface="Calibri" panose="020F0502020204030204" pitchFamily="34" charset="0"/>
                <a:ea typeface="Calibri" panose="020F0502020204030204" pitchFamily="34" charset="0"/>
                <a:cs typeface="Calibri" panose="020F0502020204030204" pitchFamily="34" charset="0"/>
              </a:rPr>
              <a:t>Vers le Pôle emploi du Pain de l’Amitié</a:t>
            </a:r>
          </a:p>
          <a:p>
            <a:pPr marL="171450" indent="-171450">
              <a:lnSpc>
                <a:spcPct val="120000"/>
              </a:lnSpc>
              <a:buFont typeface="Arial" panose="020B0604020202020204" pitchFamily="34" charset="0"/>
              <a:buChar char="•"/>
            </a:pPr>
            <a:r>
              <a:rPr lang="fr-FR" sz="1200" dirty="0">
                <a:latin typeface="Calibri" panose="020F0502020204030204" pitchFamily="34" charset="0"/>
                <a:ea typeface="Calibri" panose="020F0502020204030204" pitchFamily="34" charset="0"/>
                <a:cs typeface="Calibri" panose="020F0502020204030204" pitchFamily="34" charset="0"/>
              </a:rPr>
              <a:t>Vers le Samu Social 115</a:t>
            </a:r>
            <a:endParaRPr lang="fr-FR" sz="800" dirty="0">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20000"/>
              </a:lnSpc>
              <a:buFont typeface="Arial" panose="020B0604020202020204" pitchFamily="34" charset="0"/>
              <a:buChar char="•"/>
            </a:pPr>
            <a:r>
              <a:rPr lang="fr-FR" sz="1200" dirty="0">
                <a:latin typeface="Calibri" panose="020F0502020204030204" pitchFamily="34" charset="0"/>
                <a:ea typeface="Calibri" panose="020F0502020204030204" pitchFamily="34" charset="0"/>
                <a:cs typeface="Calibri" panose="020F0502020204030204" pitchFamily="34" charset="0"/>
              </a:rPr>
              <a:t>vers de l’hébergement alternatif : locaux d’entreprises, colocation solidaire, résidence hôtelière à caractère social</a:t>
            </a:r>
          </a:p>
          <a:p>
            <a:pPr marL="171450" indent="-171450">
              <a:lnSpc>
                <a:spcPct val="120000"/>
              </a:lnSpc>
              <a:buFont typeface="Arial" panose="020B0604020202020204" pitchFamily="34" charset="0"/>
              <a:buChar char="•"/>
            </a:pPr>
            <a:r>
              <a:rPr lang="fr-FR" sz="1200" dirty="0">
                <a:latin typeface="Calibri" panose="020F0502020204030204" pitchFamily="34" charset="0"/>
                <a:ea typeface="Calibri" panose="020F0502020204030204" pitchFamily="34" charset="0"/>
                <a:cs typeface="Calibri" panose="020F0502020204030204" pitchFamily="34" charset="0"/>
              </a:rPr>
              <a:t>Vers l’atelier graphite d’Emmaüs </a:t>
            </a:r>
            <a:r>
              <a:rPr lang="fr-FR" sz="1200" dirty="0" err="1">
                <a:latin typeface="Calibri" panose="020F0502020204030204" pitchFamily="34" charset="0"/>
                <a:ea typeface="Calibri" panose="020F0502020204030204" pitchFamily="34" charset="0"/>
                <a:cs typeface="Calibri" panose="020F0502020204030204" pitchFamily="34" charset="0"/>
              </a:rPr>
              <a:t>Connect</a:t>
            </a:r>
            <a:endParaRPr lang="fr-FR" sz="800" dirty="0">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20000"/>
              </a:lnSpc>
              <a:buFont typeface="Arial" panose="020B0604020202020204" pitchFamily="34" charset="0"/>
              <a:buChar char="•"/>
            </a:pPr>
            <a:r>
              <a:rPr lang="fr-FR" sz="1200" dirty="0">
                <a:latin typeface="Calibri" panose="020F0502020204030204" pitchFamily="34" charset="0"/>
                <a:ea typeface="Calibri" panose="020F0502020204030204" pitchFamily="34" charset="0"/>
                <a:cs typeface="Calibri" panose="020F0502020204030204" pitchFamily="34" charset="0"/>
              </a:rPr>
              <a:t>Vers l’</a:t>
            </a:r>
            <a:r>
              <a:rPr lang="fr-FR" sz="1200" dirty="0">
                <a:effectLst/>
                <a:latin typeface="Calibri" panose="020F0502020204030204" pitchFamily="34" charset="0"/>
                <a:ea typeface="Calibri" panose="020F0502020204030204" pitchFamily="34" charset="0"/>
                <a:cs typeface="Calibri" panose="020F0502020204030204" pitchFamily="34" charset="0"/>
              </a:rPr>
              <a:t>Institut de Défense des Etrangers</a:t>
            </a:r>
            <a:endParaRPr lang="fr-FR" sz="800" dirty="0">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20000"/>
              </a:lnSpc>
              <a:buFont typeface="Arial" panose="020B0604020202020204" pitchFamily="34" charset="0"/>
              <a:buChar char="•"/>
            </a:pPr>
            <a:r>
              <a:rPr lang="fr-FR" sz="1200" dirty="0">
                <a:latin typeface="Calibri" panose="020F0502020204030204" pitchFamily="34" charset="0"/>
                <a:ea typeface="Calibri" panose="020F0502020204030204" pitchFamily="34" charset="0"/>
                <a:cs typeface="Calibri" panose="020F0502020204030204" pitchFamily="34" charset="0"/>
              </a:rPr>
              <a:t>Vers l’atelier budgétaire </a:t>
            </a:r>
            <a:endParaRPr lang="fr-FR" sz="800" dirty="0">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20000"/>
              </a:lnSpc>
              <a:buFont typeface="Arial" panose="020B0604020202020204" pitchFamily="34" charset="0"/>
              <a:buChar char="•"/>
            </a:pPr>
            <a:r>
              <a:rPr lang="fr-FR" sz="1200" dirty="0">
                <a:latin typeface="Calibri" panose="020F0502020204030204" pitchFamily="34" charset="0"/>
                <a:ea typeface="Calibri" panose="020F0502020204030204" pitchFamily="34" charset="0"/>
                <a:cs typeface="Calibri" panose="020F0502020204030204" pitchFamily="34" charset="0"/>
              </a:rPr>
              <a:t>Aide au Centre à compléter des demandes en ligne</a:t>
            </a:r>
          </a:p>
        </p:txBody>
      </p:sp>
      <p:pic>
        <p:nvPicPr>
          <p:cNvPr id="23" name="Image 22">
            <a:extLst>
              <a:ext uri="{FF2B5EF4-FFF2-40B4-BE49-F238E27FC236}">
                <a16:creationId xmlns:a16="http://schemas.microsoft.com/office/drawing/2014/main" id="{53131A08-F534-B3B7-A45D-86694FC61D11}"/>
              </a:ext>
            </a:extLst>
          </p:cNvPr>
          <p:cNvPicPr>
            <a:picLocks noChangeAspect="1"/>
          </p:cNvPicPr>
          <p:nvPr/>
        </p:nvPicPr>
        <p:blipFill>
          <a:blip r:embed="rId5" cstate="print"/>
          <a:stretch>
            <a:fillRect/>
          </a:stretch>
        </p:blipFill>
        <p:spPr>
          <a:xfrm>
            <a:off x="7804105" y="1758305"/>
            <a:ext cx="3084843" cy="1408298"/>
          </a:xfrm>
          <a:prstGeom prst="rect">
            <a:avLst/>
          </a:prstGeom>
        </p:spPr>
      </p:pic>
      <p:cxnSp>
        <p:nvCxnSpPr>
          <p:cNvPr id="6" name="Connecteur droit 5">
            <a:extLst>
              <a:ext uri="{FF2B5EF4-FFF2-40B4-BE49-F238E27FC236}">
                <a16:creationId xmlns:a16="http://schemas.microsoft.com/office/drawing/2014/main" id="{3846785F-2D00-8DA3-B5E5-0DE4843430AB}"/>
              </a:ext>
            </a:extLst>
          </p:cNvPr>
          <p:cNvCxnSpPr>
            <a:cxnSpLocks/>
          </p:cNvCxnSpPr>
          <p:nvPr/>
        </p:nvCxnSpPr>
        <p:spPr>
          <a:xfrm>
            <a:off x="2143760" y="938119"/>
            <a:ext cx="7691120" cy="28942"/>
          </a:xfrm>
          <a:prstGeom prst="line">
            <a:avLst/>
          </a:prstGeom>
          <a:ln w="38100">
            <a:solidFill>
              <a:srgbClr val="FFD4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8967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noEditPoints="1"/>
          </p:cNvSpPr>
          <p:nvPr>
            <p:ph type="sldNum" sz="quarter" idx="12"/>
          </p:nvPr>
        </p:nvSpPr>
        <p:spPr>
          <a:xfrm>
            <a:off x="9155130" y="6325527"/>
            <a:ext cx="2743200" cy="365125"/>
          </a:xfrm>
        </p:spPr>
        <p:txBody>
          <a:bodyPr/>
          <a:lstStyle/>
          <a:p>
            <a:fld id="{C8E01AB1-E080-4E8B-8E52-6DE010CD7F84}" type="slidenum">
              <a:rPr lang="fr-FR" smtClean="0"/>
              <a:pPr/>
              <a:t>16</a:t>
            </a:fld>
            <a:endParaRPr lang="fr-FR"/>
          </a:p>
        </p:txBody>
      </p:sp>
      <p:sp>
        <p:nvSpPr>
          <p:cNvPr id="5" name="Espace réservé du contenu 3"/>
          <p:cNvSpPr txBox="1"/>
          <p:nvPr/>
        </p:nvSpPr>
        <p:spPr>
          <a:xfrm>
            <a:off x="1391478" y="1750338"/>
            <a:ext cx="9342783" cy="3033138"/>
          </a:xfrm>
          <a:prstGeom prst="rect">
            <a:avLst/>
          </a:prstGeom>
          <a:noFill/>
          <a:ln w="9525">
            <a:solidFill>
              <a:srgbClr val="FFD400"/>
            </a:solidFill>
          </a:ln>
        </p:spPr>
        <p:txBody>
          <a:bodyPr vert="horz" wrap="square" lIns="91440" tIns="45720" rIns="91440" bIns="45720" rtlCol="0">
            <a:sp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lgn="just" fontAlgn="base">
              <a:lnSpc>
                <a:spcPct val="105000"/>
              </a:lnSpc>
              <a:spcBef>
                <a:spcPts val="0"/>
              </a:spcBef>
              <a:buFont typeface="Wingdings" panose="05000000000000000000" pitchFamily="2" charset="2"/>
              <a:buChar char="Ø"/>
            </a:pPr>
            <a:r>
              <a:rPr lang="fr-FR" sz="1400" b="1" kern="150" dirty="0">
                <a:solidFill>
                  <a:srgbClr val="136CB0"/>
                </a:solidFill>
                <a:effectLst/>
                <a:latin typeface="Calibri" panose="020F0502020204030204" pitchFamily="34" charset="0"/>
                <a:ea typeface="SimSun" panose="02010600030101010101" pitchFamily="2" charset="-122"/>
                <a:cs typeface="Calibri" panose="020F0502020204030204" pitchFamily="34" charset="0"/>
              </a:rPr>
              <a:t>1,250 millions € réunis en 2022 </a:t>
            </a:r>
            <a:r>
              <a:rPr lang="fr-FR" sz="1400" kern="150" dirty="0">
                <a:solidFill>
                  <a:schemeClr val="tx1"/>
                </a:solidFill>
                <a:effectLst/>
                <a:latin typeface="Calibri" panose="020F0502020204030204" pitchFamily="34" charset="0"/>
                <a:ea typeface="SimSun" panose="02010600030101010101" pitchFamily="2" charset="-122"/>
                <a:cs typeface="Calibri" panose="020F0502020204030204" pitchFamily="34" charset="0"/>
              </a:rPr>
              <a:t>pour </a:t>
            </a:r>
            <a:r>
              <a:rPr lang="fr-FR" sz="1400" kern="150" dirty="0">
                <a:solidFill>
                  <a:schemeClr val="tx1"/>
                </a:solidFill>
                <a:latin typeface="Calibri" panose="020F0502020204030204" pitchFamily="34" charset="0"/>
                <a:ea typeface="SimSun" panose="02010600030101010101" pitchFamily="2" charset="-122"/>
                <a:cs typeface="Calibri" panose="020F0502020204030204" pitchFamily="34" charset="0"/>
              </a:rPr>
              <a:t>adapter et mettre aux normes les locaux </a:t>
            </a:r>
            <a:r>
              <a:rPr lang="fr-FR" sz="1400" kern="150" dirty="0">
                <a:solidFill>
                  <a:schemeClr val="tx1"/>
                </a:solidFill>
                <a:effectLst/>
                <a:latin typeface="Calibri" panose="020F0502020204030204" pitchFamily="34" charset="0"/>
                <a:ea typeface="SimSun" panose="02010600030101010101" pitchFamily="2" charset="-122"/>
                <a:cs typeface="Calibri" panose="020F0502020204030204" pitchFamily="34" charset="0"/>
              </a:rPr>
              <a:t>dont 850 000 € apportés par la Société Saint Vincent-de-Paul 33, 150 000€ par la délégation 33 de l’Ordre de Malte France et 250 000€ par d’autres contributeurs publics (CCAS Bordeaux, Conseil départemental de la Gironde, DDETS) et des mécènes privés. </a:t>
            </a:r>
          </a:p>
          <a:p>
            <a:pPr lvl="1" algn="just" fontAlgn="base">
              <a:lnSpc>
                <a:spcPct val="105000"/>
              </a:lnSpc>
              <a:spcBef>
                <a:spcPts val="0"/>
              </a:spcBef>
              <a:buFont typeface="Wingdings" panose="05000000000000000000" pitchFamily="2" charset="2"/>
              <a:buChar char="Ø"/>
            </a:pP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p>
            <a:pPr lvl="1" algn="just" fontAlgn="base">
              <a:lnSpc>
                <a:spcPct val="105000"/>
              </a:lnSpc>
              <a:spcBef>
                <a:spcPts val="0"/>
              </a:spcBef>
              <a:buFont typeface="Wingdings" panose="05000000000000000000" pitchFamily="2" charset="2"/>
              <a:buChar char="Ø"/>
            </a:pPr>
            <a:r>
              <a:rPr lang="fr-FR" sz="1400" b="1" kern="150" dirty="0">
                <a:solidFill>
                  <a:srgbClr val="136CB0"/>
                </a:solidFill>
                <a:effectLst/>
                <a:latin typeface="Calibri" panose="020F0502020204030204" pitchFamily="34" charset="0"/>
                <a:ea typeface="SimSun" panose="02010600030101010101" pitchFamily="2" charset="-122"/>
                <a:cs typeface="Calibri" panose="020F0502020204030204" pitchFamily="34" charset="0"/>
              </a:rPr>
              <a:t>Le</a:t>
            </a:r>
            <a:r>
              <a:rPr lang="fr-FR" sz="1400" kern="150" dirty="0">
                <a:solidFill>
                  <a:srgbClr val="136CB0"/>
                </a:solidFill>
                <a:effectLst/>
                <a:latin typeface="Calibri" panose="020F0502020204030204" pitchFamily="34" charset="0"/>
                <a:ea typeface="SimSun" panose="02010600030101010101" pitchFamily="2" charset="-122"/>
                <a:cs typeface="Calibri" panose="020F0502020204030204" pitchFamily="34" charset="0"/>
              </a:rPr>
              <a:t> </a:t>
            </a:r>
            <a:r>
              <a:rPr lang="fr-FR" sz="1400" b="1" kern="150" dirty="0">
                <a:solidFill>
                  <a:srgbClr val="136CB0"/>
                </a:solidFill>
                <a:effectLst/>
                <a:latin typeface="Calibri" panose="020F0502020204030204" pitchFamily="34" charset="0"/>
                <a:ea typeface="SimSun" panose="02010600030101010101" pitchFamily="2" charset="-122"/>
                <a:cs typeface="Calibri" panose="020F0502020204030204" pitchFamily="34" charset="0"/>
              </a:rPr>
              <a:t>budget annuel prévisionnel nécessaire à son fonctionnement </a:t>
            </a:r>
            <a:r>
              <a:rPr lang="fr-FR" sz="1400" b="1" kern="150" dirty="0">
                <a:solidFill>
                  <a:srgbClr val="136CB0"/>
                </a:solidFill>
                <a:latin typeface="Calibri" panose="020F0502020204030204" pitchFamily="34" charset="0"/>
                <a:ea typeface="SimSun" panose="02010600030101010101" pitchFamily="2" charset="-122"/>
                <a:cs typeface="Calibri" panose="020F0502020204030204" pitchFamily="34" charset="0"/>
              </a:rPr>
              <a:t>en 2024 est </a:t>
            </a:r>
            <a:r>
              <a:rPr lang="fr-FR" sz="1400" b="1" kern="150" dirty="0">
                <a:solidFill>
                  <a:srgbClr val="136CB0"/>
                </a:solidFill>
                <a:effectLst/>
                <a:latin typeface="Calibri" panose="020F0502020204030204" pitchFamily="34" charset="0"/>
                <a:ea typeface="SimSun" panose="02010600030101010101" pitchFamily="2" charset="-122"/>
                <a:cs typeface="Calibri" panose="020F0502020204030204" pitchFamily="34" charset="0"/>
              </a:rPr>
              <a:t>de 307 500€, </a:t>
            </a:r>
            <a:r>
              <a:rPr lang="fr-FR" sz="1400" kern="150" dirty="0">
                <a:solidFill>
                  <a:schemeClr val="tx1"/>
                </a:solidFill>
                <a:effectLst/>
                <a:latin typeface="Calibri" panose="020F0502020204030204" pitchFamily="34" charset="0"/>
                <a:ea typeface="SimSun" panose="02010600030101010101" pitchFamily="2" charset="-122"/>
                <a:cs typeface="Calibri" panose="020F0502020204030204" pitchFamily="34" charset="0"/>
              </a:rPr>
              <a:t>comprenant  des dépenses incompressibles indispensables : loyer, électricité, eau, surveillance, fournitures, produits alimentaires, produits d’hygiène et d’entretien. </a:t>
            </a:r>
          </a:p>
          <a:p>
            <a:pPr lvl="2" algn="just" fontAlgn="base">
              <a:lnSpc>
                <a:spcPct val="105000"/>
              </a:lnSpc>
              <a:spcBef>
                <a:spcPts val="0"/>
              </a:spcBef>
              <a:buFont typeface="Wingdings" panose="05000000000000000000" pitchFamily="2" charset="2"/>
              <a:buChar char="Ø"/>
            </a:pPr>
            <a:r>
              <a:rPr lang="fr-FR" sz="1200" kern="150" dirty="0">
                <a:solidFill>
                  <a:srgbClr val="0070C0"/>
                </a:solidFill>
                <a:latin typeface="Calibri" panose="020F0502020204030204" pitchFamily="34" charset="0"/>
                <a:ea typeface="SimSun" panose="02010600030101010101" pitchFamily="2" charset="-122"/>
                <a:cs typeface="Calibri" panose="020F0502020204030204" pitchFamily="34" charset="0"/>
              </a:rPr>
              <a:t>Dont 80% à la charge du Centre d’Accueil Saint-Nicolas et 20% à la charge du Centre de Soins Sainte-Fleur sur la partie commune.</a:t>
            </a:r>
            <a:r>
              <a:rPr lang="fr-FR" sz="1200" kern="150" dirty="0">
                <a:solidFill>
                  <a:srgbClr val="0A4644"/>
                </a:solidFill>
                <a:latin typeface="Calibri" panose="020F0502020204030204" pitchFamily="34" charset="0"/>
                <a:ea typeface="SimSun" panose="02010600030101010101" pitchFamily="2" charset="-122"/>
                <a:cs typeface="Calibri" panose="020F0502020204030204" pitchFamily="34" charset="0"/>
              </a:rPr>
              <a:t>  </a:t>
            </a:r>
          </a:p>
          <a:p>
            <a:pPr lvl="2" algn="just" fontAlgn="base">
              <a:lnSpc>
                <a:spcPct val="105000"/>
              </a:lnSpc>
              <a:spcBef>
                <a:spcPts val="0"/>
              </a:spcBef>
              <a:buFont typeface="Wingdings" panose="05000000000000000000" pitchFamily="2" charset="2"/>
              <a:buChar char="Ø"/>
            </a:pPr>
            <a:endParaRPr lang="fr-FR" sz="1200" kern="150" dirty="0">
              <a:solidFill>
                <a:srgbClr val="136CB0"/>
              </a:solidFill>
              <a:effectLst/>
              <a:latin typeface="Calibri" panose="020F0502020204030204" pitchFamily="34" charset="0"/>
              <a:ea typeface="SimSun" panose="02010600030101010101" pitchFamily="2" charset="-122"/>
              <a:cs typeface="Calibri" panose="020F0502020204030204" pitchFamily="34" charset="0"/>
            </a:endParaRPr>
          </a:p>
          <a:p>
            <a:pPr lvl="2" algn="just" fontAlgn="base">
              <a:lnSpc>
                <a:spcPct val="105000"/>
              </a:lnSpc>
              <a:spcBef>
                <a:spcPts val="0"/>
              </a:spcBef>
              <a:buFont typeface="Wingdings" panose="05000000000000000000" pitchFamily="2" charset="2"/>
              <a:buChar char="Ø"/>
            </a:pPr>
            <a:r>
              <a:rPr lang="fr-FR" sz="1200" kern="150" dirty="0">
                <a:solidFill>
                  <a:srgbClr val="136CB0"/>
                </a:solidFill>
                <a:effectLst/>
                <a:latin typeface="Calibri" panose="020F0502020204030204" pitchFamily="34" charset="0"/>
                <a:ea typeface="SimSun" panose="02010600030101010101" pitchFamily="2" charset="-122"/>
                <a:cs typeface="Calibri" panose="020F0502020204030204" pitchFamily="34" charset="0"/>
              </a:rPr>
              <a:t>Les Centres sont en quelque sorte « victime de </a:t>
            </a:r>
            <a:r>
              <a:rPr lang="fr-FR" sz="1200" kern="150" dirty="0">
                <a:solidFill>
                  <a:srgbClr val="136CB0"/>
                </a:solidFill>
                <a:latin typeface="Calibri" panose="020F0502020204030204" pitchFamily="34" charset="0"/>
                <a:ea typeface="SimSun" panose="02010600030101010101" pitchFamily="2" charset="-122"/>
                <a:cs typeface="Calibri" panose="020F0502020204030204" pitchFamily="34" charset="0"/>
              </a:rPr>
              <a:t>leur </a:t>
            </a:r>
            <a:r>
              <a:rPr lang="fr-FR" sz="1200" kern="150" dirty="0">
                <a:solidFill>
                  <a:srgbClr val="136CB0"/>
                </a:solidFill>
                <a:effectLst/>
                <a:latin typeface="Calibri" panose="020F0502020204030204" pitchFamily="34" charset="0"/>
                <a:ea typeface="SimSun" panose="02010600030101010101" pitchFamily="2" charset="-122"/>
                <a:cs typeface="Calibri" panose="020F0502020204030204" pitchFamily="34" charset="0"/>
              </a:rPr>
              <a:t>succès » : </a:t>
            </a:r>
            <a:r>
              <a:rPr lang="fr-FR" sz="1200" b="1" kern="150" dirty="0">
                <a:solidFill>
                  <a:srgbClr val="136CB0"/>
                </a:solidFill>
                <a:effectLst/>
                <a:latin typeface="Calibri" panose="020F0502020204030204" pitchFamily="34" charset="0"/>
                <a:ea typeface="SimSun" panose="02010600030101010101" pitchFamily="2" charset="-122"/>
                <a:cs typeface="Calibri" panose="020F0502020204030204" pitchFamily="34" charset="0"/>
              </a:rPr>
              <a:t>1600 bénéficiaires accueillis </a:t>
            </a:r>
            <a:r>
              <a:rPr lang="fr-FR" sz="1200" kern="150" dirty="0">
                <a:solidFill>
                  <a:srgbClr val="136CB0"/>
                </a:solidFill>
                <a:effectLst/>
                <a:latin typeface="Calibri" panose="020F0502020204030204" pitchFamily="34" charset="0"/>
                <a:ea typeface="SimSun" panose="02010600030101010101" pitchFamily="2" charset="-122"/>
                <a:cs typeface="Calibri" panose="020F0502020204030204" pitchFamily="34" charset="0"/>
              </a:rPr>
              <a:t>à ce jour, soit </a:t>
            </a:r>
            <a:r>
              <a:rPr lang="fr-FR" sz="1200" b="1" kern="150" dirty="0">
                <a:solidFill>
                  <a:srgbClr val="136CB0"/>
                </a:solidFill>
                <a:effectLst/>
                <a:latin typeface="Calibri" panose="020F0502020204030204" pitchFamily="34" charset="0"/>
                <a:ea typeface="SimSun" panose="02010600030101010101" pitchFamily="2" charset="-122"/>
                <a:cs typeface="Calibri" panose="020F0502020204030204" pitchFamily="34" charset="0"/>
              </a:rPr>
              <a:t>un coût annuel de 192 € </a:t>
            </a:r>
            <a:r>
              <a:rPr lang="fr-FR" sz="1200" b="1" kern="150" dirty="0">
                <a:solidFill>
                  <a:srgbClr val="136CB0"/>
                </a:solidFill>
                <a:latin typeface="Calibri" panose="020F0502020204030204" pitchFamily="34" charset="0"/>
                <a:ea typeface="SimSun" panose="02010600030101010101" pitchFamily="2" charset="-122"/>
                <a:cs typeface="Calibri" panose="020F0502020204030204" pitchFamily="34" charset="0"/>
              </a:rPr>
              <a:t>estimé en 2024 </a:t>
            </a:r>
            <a:r>
              <a:rPr lang="fr-FR" sz="1200" b="1" kern="150" dirty="0">
                <a:solidFill>
                  <a:srgbClr val="136CB0"/>
                </a:solidFill>
                <a:effectLst/>
                <a:latin typeface="Calibri" panose="020F0502020204030204" pitchFamily="34" charset="0"/>
                <a:ea typeface="SimSun" panose="02010600030101010101" pitchFamily="2" charset="-122"/>
                <a:cs typeface="Calibri" panose="020F0502020204030204" pitchFamily="34" charset="0"/>
              </a:rPr>
              <a:t>par bénéficiaire à la charge des Centres</a:t>
            </a:r>
            <a:r>
              <a:rPr lang="fr-FR" sz="1200" b="1" kern="150" dirty="0">
                <a:solidFill>
                  <a:srgbClr val="0A4644"/>
                </a:solidFill>
                <a:effectLst/>
                <a:latin typeface="Calibri" panose="020F0502020204030204" pitchFamily="34" charset="0"/>
                <a:ea typeface="SimSun" panose="02010600030101010101" pitchFamily="2" charset="-122"/>
                <a:cs typeface="Calibri" panose="020F0502020204030204" pitchFamily="34" charset="0"/>
              </a:rPr>
              <a:t>. </a:t>
            </a:r>
            <a:endParaRPr lang="fr-FR" sz="1200" b="1" kern="150" dirty="0">
              <a:solidFill>
                <a:srgbClr val="002060"/>
              </a:solidFill>
              <a:effectLst/>
              <a:latin typeface="Calibri" panose="020F0502020204030204" pitchFamily="34" charset="0"/>
              <a:ea typeface="SimSun" panose="02010600030101010101" pitchFamily="2" charset="-122"/>
              <a:cs typeface="Calibri" panose="020F0502020204030204" pitchFamily="34" charset="0"/>
            </a:endParaRPr>
          </a:p>
          <a:p>
            <a:pPr lvl="4" algn="just" fontAlgn="base">
              <a:lnSpc>
                <a:spcPct val="105000"/>
              </a:lnSpc>
              <a:spcBef>
                <a:spcPts val="0"/>
              </a:spcBef>
              <a:buFont typeface="Wingdings" panose="05000000000000000000" pitchFamily="2" charset="2"/>
              <a:buChar char="Ø"/>
            </a:pPr>
            <a:endParaRPr lang="fr-FR" kern="150" dirty="0">
              <a:solidFill>
                <a:srgbClr val="136CB0"/>
              </a:solidFill>
              <a:effectLst/>
              <a:latin typeface="Calibri" panose="020F0502020204030204" pitchFamily="34" charset="0"/>
              <a:ea typeface="SimSun" panose="02010600030101010101" pitchFamily="2" charset="-122"/>
              <a:cs typeface="Calibri" panose="020F0502020204030204" pitchFamily="34" charset="0"/>
            </a:endParaRPr>
          </a:p>
          <a:p>
            <a:pPr lvl="2" algn="just" fontAlgn="base">
              <a:lnSpc>
                <a:spcPct val="105000"/>
              </a:lnSpc>
              <a:spcBef>
                <a:spcPts val="0"/>
              </a:spcBef>
              <a:buFont typeface="Wingdings" panose="05000000000000000000" pitchFamily="2" charset="2"/>
              <a:buChar char="Ø"/>
            </a:pPr>
            <a:r>
              <a:rPr lang="fr-FR" sz="1200" b="1" kern="150" dirty="0">
                <a:solidFill>
                  <a:srgbClr val="136CB0"/>
                </a:solidFill>
                <a:latin typeface="Calibri" panose="020F0502020204030204" pitchFamily="34" charset="0"/>
                <a:ea typeface="SimSun" panose="02010600030101010101" pitchFamily="2" charset="-122"/>
                <a:cs typeface="Calibri" panose="020F0502020204030204" pitchFamily="34" charset="0"/>
              </a:rPr>
              <a:t>Des charges en ressources humaines au plus bas du fait d’un recours à 90 % de bénévoles représentant une économie valorisée à  438 400€ hors charges sociales par an. </a:t>
            </a:r>
          </a:p>
        </p:txBody>
      </p:sp>
      <p:pic>
        <p:nvPicPr>
          <p:cNvPr id="6" name="Image 13"/>
          <p:cNvPicPr>
            <a:picLocks noChangeAspect="1"/>
          </p:cNvPicPr>
          <p:nvPr/>
        </p:nvPicPr>
        <p:blipFill>
          <a:blip r:embed="rId3" cstate="print"/>
          <a:srcRect/>
          <a:stretch>
            <a:fillRect/>
          </a:stretch>
        </p:blipFill>
        <p:spPr>
          <a:xfrm>
            <a:off x="10702014" y="361564"/>
            <a:ext cx="1276997" cy="1180533"/>
          </a:xfrm>
          <a:prstGeom prst="rect">
            <a:avLst/>
          </a:prstGeom>
        </p:spPr>
      </p:pic>
      <p:sp>
        <p:nvSpPr>
          <p:cNvPr id="2" name="Rectangle : coins arrondis 1"/>
          <p:cNvSpPr/>
          <p:nvPr/>
        </p:nvSpPr>
        <p:spPr>
          <a:xfrm>
            <a:off x="3646115" y="270836"/>
            <a:ext cx="3606800" cy="476586"/>
          </a:xfrm>
          <a:prstGeom prst="roundRect">
            <a:avLst>
              <a:gd name="adj" fmla="val 50000"/>
            </a:avLst>
          </a:prstGeom>
          <a:solidFill>
            <a:srgbClr val="FFD400"/>
          </a:solidFill>
          <a:ln>
            <a:solidFill>
              <a:srgbClr val="FFD4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a:solidFill>
                  <a:srgbClr val="0A4644"/>
                </a:solidFill>
                <a:latin typeface="Calibri" panose="020F0502020204030204" pitchFamily="34" charset="0"/>
                <a:cs typeface="Times New Roman" panose="02020603050405020304" pitchFamily="18" charset="0"/>
              </a:rPr>
              <a:t>besoins de financement</a:t>
            </a:r>
          </a:p>
        </p:txBody>
      </p:sp>
      <p:pic>
        <p:nvPicPr>
          <p:cNvPr id="3" name="Image 2"/>
          <p:cNvPicPr>
            <a:picLocks noChangeAspect="1"/>
          </p:cNvPicPr>
          <p:nvPr/>
        </p:nvPicPr>
        <p:blipFill>
          <a:blip r:embed="rId4" cstate="print"/>
          <a:srcRect/>
          <a:stretch>
            <a:fillRect/>
          </a:stretch>
        </p:blipFill>
        <p:spPr>
          <a:xfrm>
            <a:off x="131577" y="197917"/>
            <a:ext cx="1774090" cy="609653"/>
          </a:xfrm>
          <a:prstGeom prst="rect">
            <a:avLst/>
          </a:prstGeom>
        </p:spPr>
      </p:pic>
      <p:cxnSp>
        <p:nvCxnSpPr>
          <p:cNvPr id="7" name="Connecteur droit 6"/>
          <p:cNvCxnSpPr/>
          <p:nvPr/>
        </p:nvCxnSpPr>
        <p:spPr>
          <a:xfrm>
            <a:off x="1937473" y="853761"/>
            <a:ext cx="8648700" cy="0"/>
          </a:xfrm>
          <a:prstGeom prst="line">
            <a:avLst/>
          </a:prstGeom>
          <a:ln w="38100">
            <a:solidFill>
              <a:srgbClr val="FFD400"/>
            </a:solidFill>
          </a:ln>
        </p:spPr>
        <p:style>
          <a:lnRef idx="2">
            <a:schemeClr val="accent1"/>
          </a:lnRef>
          <a:fillRef idx="0">
            <a:schemeClr val="accent1"/>
          </a:fillRef>
          <a:effectRef idx="1">
            <a:schemeClr val="accent1"/>
          </a:effectRef>
          <a:fontRef idx="minor">
            <a:schemeClr val="tx1"/>
          </a:fontRef>
        </p:style>
      </p:cxnSp>
      <p:sp>
        <p:nvSpPr>
          <p:cNvPr id="8" name="ZoneTexte 7"/>
          <p:cNvSpPr txBox="1"/>
          <p:nvPr/>
        </p:nvSpPr>
        <p:spPr>
          <a:xfrm>
            <a:off x="2035018" y="273748"/>
            <a:ext cx="7786683" cy="430887"/>
          </a:xfrm>
          <a:prstGeom prst="rect">
            <a:avLst/>
          </a:prstGeom>
          <a:noFill/>
        </p:spPr>
        <p:txBody>
          <a:bodyPr wrap="square">
            <a:spAutoFit/>
          </a:bodyPr>
          <a:lstStyle/>
          <a:p>
            <a:pPr>
              <a:lnSpc>
                <a:spcPct val="110000"/>
              </a:lnSpc>
              <a:spcBef>
                <a:spcPts val="0"/>
              </a:spcBef>
            </a:pPr>
            <a:r>
              <a:rPr lang="fr-FR" sz="2000" b="1" dirty="0">
                <a:solidFill>
                  <a:srgbClr val="136CB0"/>
                </a:solidFill>
                <a:latin typeface="Calibri" panose="020F0502020204030204" pitchFamily="34" charset="0"/>
                <a:ea typeface="Calibri" panose="020F0502020204030204" pitchFamily="34" charset="0"/>
                <a:cs typeface="Times New Roman" panose="02020603050405020304" pitchFamily="18" charset="0"/>
              </a:rPr>
              <a:t>Quels sont les                                                                 </a:t>
            </a:r>
            <a:r>
              <a:rPr lang="fr-FR" sz="2000" b="1" dirty="0">
                <a:solidFill>
                  <a:srgbClr val="136CB0"/>
                </a:solidFill>
                <a:latin typeface="Calibri" panose="020F0502020204030204" pitchFamily="34" charset="0"/>
                <a:cs typeface="Times New Roman" panose="02020603050405020304" pitchFamily="18" charset="0"/>
              </a:rPr>
              <a:t>des Centres ?</a:t>
            </a:r>
            <a:r>
              <a:rPr lang="fr-FR" sz="2000" b="1" dirty="0">
                <a:solidFill>
                  <a:srgbClr val="136CB0"/>
                </a:solidFill>
                <a:latin typeface="Calibri" panose="020F0502020204030204" pitchFamily="34" charset="0"/>
                <a:ea typeface="Calibri" panose="020F0502020204030204" pitchFamily="34" charset="0"/>
                <a:cs typeface="Times New Roman" panose="02020603050405020304" pitchFamily="18" charset="0"/>
              </a:rPr>
              <a:t>  </a:t>
            </a:r>
          </a:p>
        </p:txBody>
      </p:sp>
      <p:pic>
        <p:nvPicPr>
          <p:cNvPr id="10" name="Image 9" descr="Une image contenant symbole, logo, Police, texte&#10;&#10;Description générée automatiquement">
            <a:extLst>
              <a:ext uri="{FF2B5EF4-FFF2-40B4-BE49-F238E27FC236}">
                <a16:creationId xmlns:a16="http://schemas.microsoft.com/office/drawing/2014/main" id="{0D9EA073-5FAA-EF14-F06F-D273E6D55B5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8104" y="1004385"/>
            <a:ext cx="1231375" cy="43718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noEditPoints="1"/>
          </p:cNvSpPr>
          <p:nvPr>
            <p:ph type="sldNum" sz="quarter" idx="12"/>
          </p:nvPr>
        </p:nvSpPr>
        <p:spPr>
          <a:xfrm>
            <a:off x="9155130" y="6325527"/>
            <a:ext cx="2743200" cy="365125"/>
          </a:xfrm>
        </p:spPr>
        <p:txBody>
          <a:bodyPr/>
          <a:lstStyle/>
          <a:p>
            <a:fld id="{C8E01AB1-E080-4E8B-8E52-6DE010CD7F84}" type="slidenum">
              <a:rPr lang="fr-FR" smtClean="0"/>
              <a:pPr/>
              <a:t>17</a:t>
            </a:fld>
            <a:endParaRPr lang="fr-FR"/>
          </a:p>
        </p:txBody>
      </p:sp>
      <p:pic>
        <p:nvPicPr>
          <p:cNvPr id="6" name="Image 13"/>
          <p:cNvPicPr>
            <a:picLocks noChangeAspect="1"/>
          </p:cNvPicPr>
          <p:nvPr/>
        </p:nvPicPr>
        <p:blipFill>
          <a:blip r:embed="rId3" cstate="print"/>
          <a:srcRect/>
          <a:stretch>
            <a:fillRect/>
          </a:stretch>
        </p:blipFill>
        <p:spPr>
          <a:xfrm>
            <a:off x="10629285" y="330397"/>
            <a:ext cx="1276997" cy="1180533"/>
          </a:xfrm>
          <a:prstGeom prst="rect">
            <a:avLst/>
          </a:prstGeom>
        </p:spPr>
      </p:pic>
      <p:sp>
        <p:nvSpPr>
          <p:cNvPr id="2" name="Rectangle : coins arrondis 1"/>
          <p:cNvSpPr/>
          <p:nvPr/>
        </p:nvSpPr>
        <p:spPr>
          <a:xfrm>
            <a:off x="3625795" y="283409"/>
            <a:ext cx="3657599" cy="392453"/>
          </a:xfrm>
          <a:prstGeom prst="roundRect">
            <a:avLst>
              <a:gd name="adj" fmla="val 50000"/>
            </a:avLst>
          </a:prstGeom>
          <a:solidFill>
            <a:srgbClr val="FFD400"/>
          </a:solidFill>
          <a:ln>
            <a:solidFill>
              <a:srgbClr val="FFD4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a:solidFill>
                  <a:srgbClr val="0A4644"/>
                </a:solidFill>
                <a:latin typeface="Calibri" panose="020F0502020204030204" pitchFamily="34" charset="0"/>
                <a:cs typeface="Times New Roman" panose="02020603050405020304" pitchFamily="18" charset="0"/>
              </a:rPr>
              <a:t>les besoins de financement  </a:t>
            </a:r>
          </a:p>
        </p:txBody>
      </p:sp>
      <p:pic>
        <p:nvPicPr>
          <p:cNvPr id="3" name="Image 2"/>
          <p:cNvPicPr>
            <a:picLocks noChangeAspect="1"/>
          </p:cNvPicPr>
          <p:nvPr/>
        </p:nvPicPr>
        <p:blipFill>
          <a:blip r:embed="rId4" cstate="print"/>
          <a:srcRect/>
          <a:stretch>
            <a:fillRect/>
          </a:stretch>
        </p:blipFill>
        <p:spPr>
          <a:xfrm>
            <a:off x="131577" y="197917"/>
            <a:ext cx="1774090" cy="609653"/>
          </a:xfrm>
          <a:prstGeom prst="rect">
            <a:avLst/>
          </a:prstGeom>
        </p:spPr>
      </p:pic>
      <p:cxnSp>
        <p:nvCxnSpPr>
          <p:cNvPr id="7" name="Connecteur droit 6"/>
          <p:cNvCxnSpPr/>
          <p:nvPr/>
        </p:nvCxnSpPr>
        <p:spPr>
          <a:xfrm>
            <a:off x="1921570" y="925323"/>
            <a:ext cx="8648700" cy="0"/>
          </a:xfrm>
          <a:prstGeom prst="line">
            <a:avLst/>
          </a:prstGeom>
          <a:ln w="38100">
            <a:solidFill>
              <a:srgbClr val="FFD400"/>
            </a:solidFill>
          </a:ln>
        </p:spPr>
        <p:style>
          <a:lnRef idx="2">
            <a:schemeClr val="accent1"/>
          </a:lnRef>
          <a:fillRef idx="0">
            <a:schemeClr val="accent1"/>
          </a:fillRef>
          <a:effectRef idx="1">
            <a:schemeClr val="accent1"/>
          </a:effectRef>
          <a:fontRef idx="minor">
            <a:schemeClr val="tx1"/>
          </a:fontRef>
        </p:style>
      </p:cxnSp>
      <p:graphicFrame>
        <p:nvGraphicFramePr>
          <p:cNvPr id="11" name="Graphique 10"/>
          <p:cNvGraphicFramePr/>
          <p:nvPr/>
        </p:nvGraphicFramePr>
        <p:xfrm>
          <a:off x="293670" y="1650404"/>
          <a:ext cx="6460790" cy="409939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2" name="Graphique 11"/>
          <p:cNvGraphicFramePr/>
          <p:nvPr/>
        </p:nvGraphicFramePr>
        <p:xfrm>
          <a:off x="6096000" y="1733035"/>
          <a:ext cx="6460790" cy="4099393"/>
        </p:xfrm>
        <a:graphic>
          <a:graphicData uri="http://schemas.openxmlformats.org/drawingml/2006/chart">
            <c:chart xmlns:c="http://schemas.openxmlformats.org/drawingml/2006/chart" xmlns:r="http://schemas.openxmlformats.org/officeDocument/2006/relationships" r:id="rId6"/>
          </a:graphicData>
        </a:graphic>
      </p:graphicFrame>
      <p:sp>
        <p:nvSpPr>
          <p:cNvPr id="13" name="ZoneTexte 12"/>
          <p:cNvSpPr txBox="1"/>
          <p:nvPr/>
        </p:nvSpPr>
        <p:spPr>
          <a:xfrm>
            <a:off x="1969277" y="265444"/>
            <a:ext cx="8057040" cy="413959"/>
          </a:xfrm>
          <a:prstGeom prst="rect">
            <a:avLst/>
          </a:prstGeom>
          <a:noFill/>
        </p:spPr>
        <p:txBody>
          <a:bodyPr wrap="square">
            <a:spAutoFit/>
          </a:bodyPr>
          <a:lstStyle/>
          <a:p>
            <a:pPr>
              <a:lnSpc>
                <a:spcPct val="110000"/>
              </a:lnSpc>
              <a:spcBef>
                <a:spcPts val="0"/>
              </a:spcBef>
            </a:pPr>
            <a:r>
              <a:rPr lang="fr-FR" sz="2000" b="1" dirty="0">
                <a:solidFill>
                  <a:srgbClr val="136CB0"/>
                </a:solidFill>
                <a:latin typeface="Calibri" panose="020F0502020204030204" pitchFamily="34" charset="0"/>
                <a:ea typeface="Calibri" panose="020F0502020204030204" pitchFamily="34" charset="0"/>
                <a:cs typeface="Times New Roman" panose="02020603050405020304" pitchFamily="18" charset="0"/>
              </a:rPr>
              <a:t>Quels sont les                                                                   </a:t>
            </a:r>
            <a:r>
              <a:rPr lang="fr-FR" sz="2000" b="1" dirty="0">
                <a:solidFill>
                  <a:srgbClr val="136CB0"/>
                </a:solidFill>
                <a:latin typeface="Calibri" panose="020F0502020204030204" pitchFamily="34" charset="0"/>
                <a:cs typeface="Times New Roman" panose="02020603050405020304" pitchFamily="18" charset="0"/>
              </a:rPr>
              <a:t>des Centres ?</a:t>
            </a:r>
            <a:r>
              <a:rPr lang="fr-FR" sz="2000" b="1" dirty="0">
                <a:solidFill>
                  <a:srgbClr val="136CB0"/>
                </a:solidFill>
                <a:latin typeface="Calibri" panose="020F0502020204030204" pitchFamily="34" charset="0"/>
                <a:ea typeface="Calibri" panose="020F0502020204030204" pitchFamily="34" charset="0"/>
                <a:cs typeface="Times New Roman" panose="02020603050405020304" pitchFamily="18" charset="0"/>
              </a:rPr>
              <a:t>  </a:t>
            </a:r>
          </a:p>
        </p:txBody>
      </p:sp>
      <p:sp>
        <p:nvSpPr>
          <p:cNvPr id="14" name="Rectangle 13"/>
          <p:cNvSpPr/>
          <p:nvPr/>
        </p:nvSpPr>
        <p:spPr>
          <a:xfrm>
            <a:off x="5064328" y="1047964"/>
            <a:ext cx="2487177" cy="1777435"/>
          </a:xfrm>
          <a:prstGeom prst="rect">
            <a:avLst/>
          </a:prstGeom>
          <a:ln>
            <a:solidFill>
              <a:srgbClr val="FFD4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2200" dirty="0">
              <a:solidFill>
                <a:srgbClr val="0A4644"/>
              </a:solidFill>
              <a:latin typeface="Calibri" panose="020F0502020204030204" pitchFamily="34" charset="0"/>
              <a:cs typeface="Calibri" panose="020F0502020204030204" pitchFamily="34" charset="0"/>
            </a:endParaRPr>
          </a:p>
          <a:p>
            <a:pPr algn="ctr"/>
            <a:r>
              <a:rPr lang="fr-FR" sz="1600" dirty="0">
                <a:solidFill>
                  <a:srgbClr val="136CB0"/>
                </a:solidFill>
                <a:latin typeface="Calibri" panose="020F0502020204030204" pitchFamily="34" charset="0"/>
                <a:cs typeface="Calibri" panose="020F0502020204030204" pitchFamily="34" charset="0"/>
              </a:rPr>
              <a:t>Budget prévisionnel 2025</a:t>
            </a:r>
            <a:endParaRPr lang="fr-FR" sz="2200" dirty="0">
              <a:solidFill>
                <a:srgbClr val="136CB0"/>
              </a:solidFill>
              <a:latin typeface="Calibri" panose="020F0502020204030204" pitchFamily="34" charset="0"/>
              <a:cs typeface="Calibri" panose="020F0502020204030204" pitchFamily="34" charset="0"/>
            </a:endParaRPr>
          </a:p>
          <a:p>
            <a:pPr algn="ctr"/>
            <a:r>
              <a:rPr lang="fr-FR" sz="1600" b="1" dirty="0">
                <a:solidFill>
                  <a:srgbClr val="136CB0"/>
                </a:solidFill>
                <a:latin typeface="Calibri" panose="020F0502020204030204" pitchFamily="34" charset="0"/>
                <a:cs typeface="Calibri" panose="020F0502020204030204" pitchFamily="34" charset="0"/>
              </a:rPr>
              <a:t>345 K€</a:t>
            </a:r>
          </a:p>
          <a:p>
            <a:pPr algn="ctr"/>
            <a:endParaRPr lang="fr-FR" sz="1200" b="1" dirty="0">
              <a:solidFill>
                <a:srgbClr val="136CB0"/>
              </a:solidFill>
              <a:latin typeface="Calibri" panose="020F0502020204030204" pitchFamily="34" charset="0"/>
              <a:cs typeface="Calibri" panose="020F0502020204030204" pitchFamily="34" charset="0"/>
            </a:endParaRPr>
          </a:p>
          <a:p>
            <a:pPr algn="ctr"/>
            <a:r>
              <a:rPr lang="fr-FR" sz="1200" kern="150" dirty="0">
                <a:solidFill>
                  <a:srgbClr val="0070C0"/>
                </a:solidFill>
                <a:latin typeface="Calibri" panose="020F0502020204030204" pitchFamily="34" charset="0"/>
                <a:ea typeface="SimSun" panose="02010600030101010101" pitchFamily="2" charset="-122"/>
                <a:cs typeface="Calibri" panose="020F0502020204030204" pitchFamily="34" charset="0"/>
              </a:rPr>
              <a:t>Dont 80% à la charge du Centre d’Accueil Saint-Nicolas et 20% à la charge du Centre de Soins Sainte-Fleur sur la partie commune</a:t>
            </a:r>
            <a:endParaRPr lang="fr-FR" sz="1200" dirty="0">
              <a:solidFill>
                <a:srgbClr val="0A4644"/>
              </a:solidFill>
              <a:latin typeface="Calibri" panose="020F0502020204030204" pitchFamily="34" charset="0"/>
              <a:cs typeface="Calibri" panose="020F0502020204030204" pitchFamily="34" charset="0"/>
            </a:endParaRPr>
          </a:p>
          <a:p>
            <a:pPr algn="ctr"/>
            <a:endParaRPr lang="fr-FR" sz="2200" dirty="0">
              <a:solidFill>
                <a:srgbClr val="0A4644"/>
              </a:solidFill>
              <a:latin typeface="Calibri" panose="020F0502020204030204" pitchFamily="34" charset="0"/>
              <a:cs typeface="Calibri" panose="020F0502020204030204" pitchFamily="34" charset="0"/>
            </a:endParaRPr>
          </a:p>
        </p:txBody>
      </p:sp>
      <p:pic>
        <p:nvPicPr>
          <p:cNvPr id="16" name="Image 15" descr="Une image contenant symbole, logo, Police, texte&#10;&#10;Description générée automatiquement">
            <a:extLst>
              <a:ext uri="{FF2B5EF4-FFF2-40B4-BE49-F238E27FC236}">
                <a16:creationId xmlns:a16="http://schemas.microsoft.com/office/drawing/2014/main" id="{0D9EA073-5FAA-EF14-F06F-D273E6D55B5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7830" y="973562"/>
            <a:ext cx="1231375" cy="43718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noEditPoints="1"/>
          </p:cNvSpPr>
          <p:nvPr>
            <p:ph type="sldNum" sz="quarter" idx="12"/>
          </p:nvPr>
        </p:nvSpPr>
        <p:spPr>
          <a:xfrm>
            <a:off x="8610600" y="5948192"/>
            <a:ext cx="2743200" cy="365125"/>
          </a:xfrm>
        </p:spPr>
        <p:txBody>
          <a:bodyPr/>
          <a:lstStyle/>
          <a:p>
            <a:fld id="{C8E01AB1-E080-4E8B-8E52-6DE010CD7F84}" type="slidenum">
              <a:rPr lang="fr-FR" smtClean="0"/>
              <a:pPr/>
              <a:t>18</a:t>
            </a:fld>
            <a:endParaRPr lang="fr-FR"/>
          </a:p>
        </p:txBody>
      </p:sp>
      <p:sp>
        <p:nvSpPr>
          <p:cNvPr id="33" name="Rectangle : coins arrondis 32"/>
          <p:cNvSpPr/>
          <p:nvPr/>
        </p:nvSpPr>
        <p:spPr>
          <a:xfrm>
            <a:off x="3141468" y="210082"/>
            <a:ext cx="3972028" cy="481686"/>
          </a:xfrm>
          <a:prstGeom prst="roundRect">
            <a:avLst>
              <a:gd name="adj" fmla="val 50000"/>
            </a:avLst>
          </a:prstGeom>
          <a:solidFill>
            <a:srgbClr val="FFD400"/>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2000" b="1" dirty="0">
                <a:solidFill>
                  <a:srgbClr val="0A4644"/>
                </a:solidFill>
                <a:latin typeface="Calibri"/>
                <a:ea typeface="Calibri"/>
                <a:cs typeface="Times New Roman"/>
              </a:rPr>
              <a:t>les indicateurs d'efficacité sociale</a:t>
            </a:r>
            <a:r>
              <a:rPr lang="fr-FR" sz="2400" b="1" dirty="0">
                <a:solidFill>
                  <a:srgbClr val="0A4644"/>
                </a:solidFill>
                <a:latin typeface="Calibri"/>
                <a:ea typeface="Calibri"/>
                <a:cs typeface="Times New Roman"/>
              </a:rPr>
              <a:t> </a:t>
            </a:r>
          </a:p>
        </p:txBody>
      </p:sp>
      <p:pic>
        <p:nvPicPr>
          <p:cNvPr id="3" name="Image 2" descr="Une image contenant texte, Police, logo, Graphique&#10;&#10;Description générée automatiquement"/>
          <p:cNvPicPr>
            <a:picLocks noChangeAspect="1"/>
          </p:cNvPicPr>
          <p:nvPr/>
        </p:nvPicPr>
        <p:blipFill>
          <a:blip r:embed="rId3" cstate="print"/>
          <a:srcRect/>
          <a:stretch>
            <a:fillRect/>
          </a:stretch>
        </p:blipFill>
        <p:spPr>
          <a:xfrm>
            <a:off x="196246" y="185505"/>
            <a:ext cx="1769807" cy="607622"/>
          </a:xfrm>
          <a:prstGeom prst="rect">
            <a:avLst/>
          </a:prstGeom>
        </p:spPr>
      </p:pic>
      <p:sp>
        <p:nvSpPr>
          <p:cNvPr id="7" name="ZoneTexte 6">
            <a:extLst>
              <a:ext uri="{FF2B5EF4-FFF2-40B4-BE49-F238E27FC236}">
                <a16:creationId xmlns:a16="http://schemas.microsoft.com/office/drawing/2014/main" id="{415CA434-7608-E56A-F009-8BEF5663B4DC}"/>
              </a:ext>
            </a:extLst>
          </p:cNvPr>
          <p:cNvSpPr txBox="1"/>
          <p:nvPr/>
        </p:nvSpPr>
        <p:spPr>
          <a:xfrm>
            <a:off x="1779157" y="257143"/>
            <a:ext cx="1060565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000" b="1" dirty="0">
                <a:solidFill>
                  <a:srgbClr val="136CB0"/>
                </a:solidFill>
                <a:latin typeface="Calibri" pitchFamily="34" charset="0"/>
                <a:ea typeface="Calibri"/>
                <a:cs typeface="Calibri" pitchFamily="34" charset="0"/>
              </a:rPr>
              <a:t> Quels sont</a:t>
            </a:r>
            <a:r>
              <a:rPr lang="fr-FR" sz="2000" dirty="0">
                <a:solidFill>
                  <a:srgbClr val="136CB0"/>
                </a:solidFill>
                <a:latin typeface="Calibri" pitchFamily="34" charset="0"/>
                <a:cs typeface="Calibri" pitchFamily="34" charset="0"/>
              </a:rPr>
              <a:t>                                                                         </a:t>
            </a:r>
            <a:r>
              <a:rPr lang="fr-FR" sz="2000" b="1" dirty="0">
                <a:solidFill>
                  <a:srgbClr val="136CB0"/>
                </a:solidFill>
                <a:latin typeface="Calibri" pitchFamily="34" charset="0"/>
                <a:ea typeface="Calibri"/>
                <a:cs typeface="Calibri" pitchFamily="34" charset="0"/>
              </a:rPr>
              <a:t>qui matchent</a:t>
            </a:r>
            <a:r>
              <a:rPr lang="fr-FR" sz="2000" dirty="0">
                <a:solidFill>
                  <a:srgbClr val="136CB0"/>
                </a:solidFill>
                <a:latin typeface="Calibri" pitchFamily="34" charset="0"/>
                <a:cs typeface="Calibri" pitchFamily="34" charset="0"/>
              </a:rPr>
              <a:t> </a:t>
            </a:r>
            <a:r>
              <a:rPr lang="fr-FR" sz="2000" b="1" dirty="0">
                <a:solidFill>
                  <a:srgbClr val="136CB0"/>
                </a:solidFill>
                <a:latin typeface="Calibri" pitchFamily="34" charset="0"/>
                <a:ea typeface="Calibri"/>
                <a:cs typeface="Calibri" pitchFamily="34" charset="0"/>
              </a:rPr>
              <a:t>avec votre métier ?</a:t>
            </a:r>
          </a:p>
        </p:txBody>
      </p:sp>
      <p:cxnSp>
        <p:nvCxnSpPr>
          <p:cNvPr id="8" name="Connecteur droit 7"/>
          <p:cNvCxnSpPr/>
          <p:nvPr/>
        </p:nvCxnSpPr>
        <p:spPr>
          <a:xfrm>
            <a:off x="2102246" y="750631"/>
            <a:ext cx="8648700" cy="0"/>
          </a:xfrm>
          <a:prstGeom prst="line">
            <a:avLst/>
          </a:prstGeom>
          <a:ln w="38100">
            <a:solidFill>
              <a:srgbClr val="FFD400"/>
            </a:solidFill>
          </a:ln>
        </p:spPr>
        <p:style>
          <a:lnRef idx="2">
            <a:schemeClr val="accent1"/>
          </a:lnRef>
          <a:fillRef idx="0">
            <a:schemeClr val="accent1"/>
          </a:fillRef>
          <a:effectRef idx="1">
            <a:schemeClr val="accent1"/>
          </a:effectRef>
          <a:fontRef idx="minor">
            <a:schemeClr val="tx1"/>
          </a:fontRef>
        </p:style>
      </p:cxnSp>
      <p:graphicFrame>
        <p:nvGraphicFramePr>
          <p:cNvPr id="11" name="Tableau 10">
            <a:extLst>
              <a:ext uri="{FF2B5EF4-FFF2-40B4-BE49-F238E27FC236}">
                <a16:creationId xmlns:a16="http://schemas.microsoft.com/office/drawing/2014/main" id="{693CC503-A237-428C-8532-7979F0B7D5E3}"/>
              </a:ext>
            </a:extLst>
          </p:cNvPr>
          <p:cNvGraphicFramePr>
            <a:graphicFrameLocks noGrp="1"/>
          </p:cNvGraphicFramePr>
          <p:nvPr>
            <p:extLst>
              <p:ext uri="{D42A27DB-BD31-4B8C-83A1-F6EECF244321}">
                <p14:modId xmlns:p14="http://schemas.microsoft.com/office/powerpoint/2010/main" val="3379093845"/>
              </p:ext>
            </p:extLst>
          </p:nvPr>
        </p:nvGraphicFramePr>
        <p:xfrm>
          <a:off x="282387" y="833717"/>
          <a:ext cx="11675570" cy="5933753"/>
        </p:xfrm>
        <a:graphic>
          <a:graphicData uri="http://schemas.openxmlformats.org/drawingml/2006/table">
            <a:tbl>
              <a:tblPr bandRow="1">
                <a:tableStyleId>{5C22544A-7EE6-4342-B048-85BDC9FD1C3A}</a:tableStyleId>
              </a:tblPr>
              <a:tblGrid>
                <a:gridCol w="1300054">
                  <a:extLst>
                    <a:ext uri="{9D8B030D-6E8A-4147-A177-3AD203B41FA5}">
                      <a16:colId xmlns:a16="http://schemas.microsoft.com/office/drawing/2014/main" val="2489648453"/>
                    </a:ext>
                  </a:extLst>
                </a:gridCol>
                <a:gridCol w="4294940">
                  <a:extLst>
                    <a:ext uri="{9D8B030D-6E8A-4147-A177-3AD203B41FA5}">
                      <a16:colId xmlns:a16="http://schemas.microsoft.com/office/drawing/2014/main" val="392164869"/>
                    </a:ext>
                  </a:extLst>
                </a:gridCol>
                <a:gridCol w="3173634">
                  <a:extLst>
                    <a:ext uri="{9D8B030D-6E8A-4147-A177-3AD203B41FA5}">
                      <a16:colId xmlns:a16="http://schemas.microsoft.com/office/drawing/2014/main" val="4221243099"/>
                    </a:ext>
                  </a:extLst>
                </a:gridCol>
                <a:gridCol w="2906942">
                  <a:extLst>
                    <a:ext uri="{9D8B030D-6E8A-4147-A177-3AD203B41FA5}">
                      <a16:colId xmlns:a16="http://schemas.microsoft.com/office/drawing/2014/main" val="2734915947"/>
                    </a:ext>
                  </a:extLst>
                </a:gridCol>
              </a:tblGrid>
              <a:tr h="424114">
                <a:tc>
                  <a:txBody>
                    <a:bodyPr/>
                    <a:lstStyle/>
                    <a:p>
                      <a:pPr fontAlgn="ctr"/>
                      <a:r>
                        <a:rPr lang="fr-FR" sz="1200" b="1">
                          <a:solidFill>
                            <a:srgbClr val="FFFFFF"/>
                          </a:solidFill>
                          <a:effectLst/>
                          <a:latin typeface="Calibri" panose="020F0502020204030204" pitchFamily="34" charset="0"/>
                        </a:rPr>
                        <a:t>Aide de l'entreprise</a:t>
                      </a:r>
                    </a:p>
                  </a:txBody>
                  <a:tcPr marL="9525" marR="9525" marT="9525" anchor="ctr">
                    <a:lnL w="6350" cap="flat" cmpd="sng" algn="ctr">
                      <a:solidFill>
                        <a:srgbClr val="C9C9C9"/>
                      </a:solidFill>
                      <a:prstDash val="solid"/>
                      <a:round/>
                      <a:headEnd type="none" w="med" len="med"/>
                      <a:tailEnd type="none" w="med" len="med"/>
                    </a:lnL>
                    <a:lnR>
                      <a:noFill/>
                    </a:lnR>
                    <a:lnT w="6350" cap="flat" cmpd="sng" algn="ctr">
                      <a:solidFill>
                        <a:srgbClr val="C9C9C9"/>
                      </a:solidFill>
                      <a:prstDash val="solid"/>
                      <a:round/>
                      <a:headEnd type="none" w="med" len="med"/>
                      <a:tailEnd type="none" w="med" len="med"/>
                    </a:lnT>
                    <a:lnB w="6350" cap="flat" cmpd="sng" algn="ctr">
                      <a:solidFill>
                        <a:srgbClr val="C9C9C9"/>
                      </a:solidFill>
                      <a:prstDash val="solid"/>
                      <a:round/>
                      <a:headEnd type="none" w="med" len="med"/>
                      <a:tailEnd type="none" w="med" len="med"/>
                    </a:lnB>
                    <a:solidFill>
                      <a:srgbClr val="262626"/>
                    </a:solidFill>
                  </a:tcPr>
                </a:tc>
                <a:tc>
                  <a:txBody>
                    <a:bodyPr/>
                    <a:lstStyle/>
                    <a:p>
                      <a:pPr fontAlgn="ctr"/>
                      <a:r>
                        <a:rPr lang="fr-FR" sz="1200" b="1">
                          <a:solidFill>
                            <a:srgbClr val="FFFFFF"/>
                          </a:solidFill>
                          <a:effectLst/>
                          <a:latin typeface="Calibri" panose="020F0502020204030204" pitchFamily="34" charset="0"/>
                        </a:rPr>
                        <a:t>Bénéfices pour l'entreprise</a:t>
                      </a:r>
                    </a:p>
                  </a:txBody>
                  <a:tcPr marL="9525" marR="9525" marT="9525" anchor="ctr">
                    <a:lnL>
                      <a:noFill/>
                    </a:lnL>
                    <a:lnR>
                      <a:noFill/>
                    </a:lnR>
                    <a:lnT w="6350" cap="flat" cmpd="sng" algn="ctr">
                      <a:solidFill>
                        <a:srgbClr val="C9C9C9"/>
                      </a:solidFill>
                      <a:prstDash val="solid"/>
                      <a:round/>
                      <a:headEnd type="none" w="med" len="med"/>
                      <a:tailEnd type="none" w="med" len="med"/>
                    </a:lnT>
                    <a:lnB w="6350" cap="flat" cmpd="sng" algn="ctr">
                      <a:solidFill>
                        <a:srgbClr val="C9C9C9"/>
                      </a:solidFill>
                      <a:prstDash val="solid"/>
                      <a:round/>
                      <a:headEnd type="none" w="med" len="med"/>
                      <a:tailEnd type="none" w="med" len="med"/>
                    </a:lnB>
                    <a:solidFill>
                      <a:srgbClr val="262626"/>
                    </a:solidFill>
                  </a:tcPr>
                </a:tc>
                <a:tc>
                  <a:txBody>
                    <a:bodyPr/>
                    <a:lstStyle/>
                    <a:p>
                      <a:pPr fontAlgn="ctr"/>
                      <a:r>
                        <a:rPr lang="fr-FR" sz="1200" b="1">
                          <a:solidFill>
                            <a:srgbClr val="FFFFFF"/>
                          </a:solidFill>
                          <a:effectLst/>
                          <a:latin typeface="Calibri" panose="020F0502020204030204" pitchFamily="34" charset="0"/>
                        </a:rPr>
                        <a:t>Ce qui peut être mesuré et rapporté concrètement à l'entreprise</a:t>
                      </a:r>
                    </a:p>
                  </a:txBody>
                  <a:tcPr marL="9525" marR="9525" marT="9525" anchor="ctr">
                    <a:lnL>
                      <a:noFill/>
                    </a:lnL>
                    <a:lnR>
                      <a:noFill/>
                    </a:lnR>
                    <a:lnT w="6350" cap="flat" cmpd="sng" algn="ctr">
                      <a:solidFill>
                        <a:srgbClr val="C9C9C9"/>
                      </a:solidFill>
                      <a:prstDash val="solid"/>
                      <a:round/>
                      <a:headEnd type="none" w="med" len="med"/>
                      <a:tailEnd type="none" w="med" len="med"/>
                    </a:lnT>
                    <a:lnB w="6350" cap="flat" cmpd="sng" algn="ctr">
                      <a:solidFill>
                        <a:srgbClr val="C9C9C9"/>
                      </a:solidFill>
                      <a:prstDash val="solid"/>
                      <a:round/>
                      <a:headEnd type="none" w="med" len="med"/>
                      <a:tailEnd type="none" w="med" len="med"/>
                    </a:lnB>
                    <a:solidFill>
                      <a:srgbClr val="262626"/>
                    </a:solidFill>
                  </a:tcPr>
                </a:tc>
                <a:tc>
                  <a:txBody>
                    <a:bodyPr/>
                    <a:lstStyle/>
                    <a:p>
                      <a:pPr fontAlgn="ctr"/>
                      <a:r>
                        <a:rPr lang="fr-FR" sz="1200" b="1">
                          <a:solidFill>
                            <a:srgbClr val="FFFFFF"/>
                          </a:solidFill>
                          <a:effectLst/>
                          <a:latin typeface="Calibri" panose="020F0502020204030204" pitchFamily="34" charset="0"/>
                        </a:rPr>
                        <a:t>Indicateurs ESRS S</a:t>
                      </a:r>
                    </a:p>
                  </a:txBody>
                  <a:tcPr marL="9525" marR="9525" marT="9525" anchor="ctr">
                    <a:lnL>
                      <a:noFill/>
                    </a:lnL>
                    <a:lnR>
                      <a:noFill/>
                    </a:lnR>
                    <a:lnT w="6350" cap="flat" cmpd="sng" algn="ctr">
                      <a:solidFill>
                        <a:srgbClr val="C9C9C9"/>
                      </a:solidFill>
                      <a:prstDash val="solid"/>
                      <a:round/>
                      <a:headEnd type="none" w="med" len="med"/>
                      <a:tailEnd type="none" w="med" len="med"/>
                    </a:lnT>
                    <a:lnB w="6350" cap="flat" cmpd="sng" algn="ctr">
                      <a:solidFill>
                        <a:srgbClr val="C9C9C9"/>
                      </a:solidFill>
                      <a:prstDash val="solid"/>
                      <a:round/>
                      <a:headEnd type="none" w="med" len="med"/>
                      <a:tailEnd type="none" w="med" len="med"/>
                    </a:lnB>
                    <a:solidFill>
                      <a:srgbClr val="262626"/>
                    </a:solidFill>
                  </a:tcPr>
                </a:tc>
                <a:extLst>
                  <a:ext uri="{0D108BD9-81ED-4DB2-BD59-A6C34878D82A}">
                    <a16:rowId xmlns:a16="http://schemas.microsoft.com/office/drawing/2014/main" val="2790794052"/>
                  </a:ext>
                </a:extLst>
              </a:tr>
              <a:tr h="1713726">
                <a:tc>
                  <a:txBody>
                    <a:bodyPr/>
                    <a:lstStyle/>
                    <a:p>
                      <a:pPr fontAlgn="ctr"/>
                      <a:r>
                        <a:rPr lang="fr-FR" sz="1200" b="1">
                          <a:solidFill>
                            <a:srgbClr val="FFFFFF"/>
                          </a:solidFill>
                          <a:effectLst/>
                          <a:latin typeface="Calibri" panose="020F0502020204030204" pitchFamily="34" charset="0"/>
                        </a:rPr>
                        <a:t>1. Pro-bono</a:t>
                      </a:r>
                    </a:p>
                  </a:txBody>
                  <a:tcPr marL="9525" marR="9525" marT="9525" anchor="ctr">
                    <a:lnL w="6350" cap="flat" cmpd="sng" algn="ctr">
                      <a:solidFill>
                        <a:srgbClr val="C9C9C9"/>
                      </a:solidFill>
                      <a:prstDash val="solid"/>
                      <a:round/>
                      <a:headEnd type="none" w="med" len="med"/>
                      <a:tailEnd type="none" w="med" len="med"/>
                    </a:lnL>
                    <a:lnR>
                      <a:noFill/>
                    </a:lnR>
                    <a:lnT w="6350" cap="flat" cmpd="sng" algn="ctr">
                      <a:solidFill>
                        <a:srgbClr val="C9C9C9"/>
                      </a:solidFill>
                      <a:prstDash val="solid"/>
                      <a:round/>
                      <a:headEnd type="none" w="med" len="med"/>
                      <a:tailEnd type="none" w="med" len="med"/>
                    </a:lnT>
                    <a:lnB w="6350" cap="flat" cmpd="sng" algn="ctr">
                      <a:solidFill>
                        <a:srgbClr val="C9C9C9"/>
                      </a:solidFill>
                      <a:prstDash val="solid"/>
                      <a:round/>
                      <a:headEnd type="none" w="med" len="med"/>
                      <a:tailEnd type="none" w="med" len="med"/>
                    </a:lnB>
                    <a:solidFill>
                      <a:srgbClr val="2F5597"/>
                    </a:solidFill>
                  </a:tcPr>
                </a:tc>
                <a:tc>
                  <a:txBody>
                    <a:bodyPr/>
                    <a:lstStyle/>
                    <a:p>
                      <a:pPr fontAlgn="ctr"/>
                      <a:r>
                        <a:rPr lang="fr-FR" sz="1200">
                          <a:effectLst/>
                          <a:latin typeface="Calibri" panose="020F0502020204030204" pitchFamily="34" charset="0"/>
                        </a:rPr>
                        <a:t>- Renforcement de la réputation de l'entreprise dans la responsabilité sociale</a:t>
                      </a:r>
                      <a:br>
                        <a:rPr lang="fr-FR" sz="1200">
                          <a:effectLst/>
                          <a:latin typeface="Calibri" panose="020F0502020204030204" pitchFamily="34" charset="0"/>
                        </a:rPr>
                      </a:br>
                      <a:r>
                        <a:rPr lang="fr-FR" sz="1200">
                          <a:effectLst/>
                          <a:latin typeface="Calibri" panose="020F0502020204030204" pitchFamily="34" charset="0"/>
                        </a:rPr>
                        <a:t>- Amélioration de la réputation globale de l'entreprise, renforçant ainsi la valeur des actions</a:t>
                      </a:r>
                      <a:br>
                        <a:rPr lang="fr-FR" sz="1200">
                          <a:effectLst/>
                          <a:latin typeface="Calibri" panose="020F0502020204030204" pitchFamily="34" charset="0"/>
                        </a:rPr>
                      </a:br>
                      <a:r>
                        <a:rPr lang="fr-FR" sz="1200">
                          <a:effectLst/>
                          <a:latin typeface="Calibri" panose="020F0502020204030204" pitchFamily="34" charset="0"/>
                        </a:rPr>
                        <a:t>- Développement des compétences des employés sans coût supplémentaire</a:t>
                      </a:r>
                      <a:br>
                        <a:rPr lang="fr-FR" sz="1200">
                          <a:effectLst/>
                          <a:latin typeface="Calibri" panose="020F0502020204030204" pitchFamily="34" charset="0"/>
                        </a:rPr>
                      </a:br>
                      <a:r>
                        <a:rPr lang="fr-FR" sz="1200">
                          <a:effectLst/>
                          <a:latin typeface="Calibri" panose="020F0502020204030204" pitchFamily="34" charset="0"/>
                        </a:rPr>
                        <a:t>- Meilleure attractivité pour les investisseurs socialement responsables (ISR)</a:t>
                      </a:r>
                      <a:br>
                        <a:rPr lang="fr-FR" sz="1200">
                          <a:effectLst/>
                          <a:latin typeface="Calibri" panose="020F0502020204030204" pitchFamily="34" charset="0"/>
                        </a:rPr>
                      </a:br>
                      <a:r>
                        <a:rPr lang="fr-FR" sz="1200">
                          <a:effectLst/>
                          <a:latin typeface="Calibri" panose="020F0502020204030204" pitchFamily="34" charset="0"/>
                        </a:rPr>
                        <a:t>- Renforcement des relations avec les parties prenantes locales</a:t>
                      </a:r>
                    </a:p>
                  </a:txBody>
                  <a:tcPr marL="9525" marR="9525" marT="9525" anchor="ctr">
                    <a:lnL>
                      <a:noFill/>
                    </a:lnL>
                    <a:lnR>
                      <a:noFill/>
                    </a:lnR>
                    <a:lnT w="6350" cap="flat" cmpd="sng" algn="ctr">
                      <a:solidFill>
                        <a:srgbClr val="C9C9C9"/>
                      </a:solidFill>
                      <a:prstDash val="solid"/>
                      <a:round/>
                      <a:headEnd type="none" w="med" len="med"/>
                      <a:tailEnd type="none" w="med" len="med"/>
                    </a:lnT>
                    <a:lnB w="6350" cap="flat" cmpd="sng" algn="ctr">
                      <a:solidFill>
                        <a:srgbClr val="C9C9C9"/>
                      </a:solidFill>
                      <a:prstDash val="solid"/>
                      <a:round/>
                      <a:headEnd type="none" w="med" len="med"/>
                      <a:tailEnd type="none" w="med" len="med"/>
                    </a:lnB>
                    <a:solidFill>
                      <a:srgbClr val="DAE3F3"/>
                    </a:solidFill>
                  </a:tcPr>
                </a:tc>
                <a:tc>
                  <a:txBody>
                    <a:bodyPr/>
                    <a:lstStyle/>
                    <a:p>
                      <a:pPr fontAlgn="ctr"/>
                      <a:r>
                        <a:rPr lang="fr-FR" sz="1200">
                          <a:effectLst/>
                          <a:latin typeface="Calibri" panose="020F0502020204030204" pitchFamily="34" charset="0"/>
                        </a:rPr>
                        <a:t>- </a:t>
                      </a:r>
                      <a:r>
                        <a:rPr lang="fr-FR" sz="1200" b="1">
                          <a:effectLst/>
                          <a:latin typeface="Calibri" panose="020F0502020204030204" pitchFamily="34" charset="0"/>
                        </a:rPr>
                        <a:t>Heures de travail pro-bono offertes</a:t>
                      </a:r>
                      <a:r>
                        <a:rPr lang="fr-FR" sz="1200">
                          <a:effectLst/>
                          <a:latin typeface="Calibri" panose="020F0502020204030204" pitchFamily="34" charset="0"/>
                        </a:rPr>
                        <a:t> : Nombre d'heures consacrées par les employés à des activités pro-bono.</a:t>
                      </a:r>
                      <a:br>
                        <a:rPr lang="fr-FR" sz="1200">
                          <a:effectLst/>
                          <a:latin typeface="Calibri" panose="020F0502020204030204" pitchFamily="34" charset="0"/>
                        </a:rPr>
                      </a:br>
                      <a:r>
                        <a:rPr lang="fr-FR" sz="1200">
                          <a:effectLst/>
                          <a:latin typeface="Calibri" panose="020F0502020204030204" pitchFamily="34" charset="0"/>
                        </a:rPr>
                        <a:t>- Nombre de bénéficiaires : Nombre de personnes aidées directement par les services pro-bono (juridique, conseils, etc.).</a:t>
                      </a:r>
                      <a:br>
                        <a:rPr lang="fr-FR" sz="1200">
                          <a:effectLst/>
                          <a:latin typeface="Calibri" panose="020F0502020204030204" pitchFamily="34" charset="0"/>
                        </a:rPr>
                      </a:br>
                      <a:r>
                        <a:rPr lang="fr-FR" sz="1200">
                          <a:effectLst/>
                          <a:latin typeface="Calibri" panose="020F0502020204030204" pitchFamily="34" charset="0"/>
                        </a:rPr>
                        <a:t>- Satisfaction des parties prenantes : Évaluation de l'impact sur les bénéficiaires (retours qualitatifs).</a:t>
                      </a:r>
                    </a:p>
                  </a:txBody>
                  <a:tcPr marL="9525" marR="9525" marT="9525" anchor="ctr">
                    <a:lnL>
                      <a:noFill/>
                    </a:lnL>
                    <a:lnR>
                      <a:noFill/>
                    </a:lnR>
                    <a:lnT w="6350" cap="flat" cmpd="sng" algn="ctr">
                      <a:solidFill>
                        <a:srgbClr val="C9C9C9"/>
                      </a:solidFill>
                      <a:prstDash val="solid"/>
                      <a:round/>
                      <a:headEnd type="none" w="med" len="med"/>
                      <a:tailEnd type="none" w="med" len="med"/>
                    </a:lnT>
                    <a:lnB w="6350" cap="flat" cmpd="sng" algn="ctr">
                      <a:solidFill>
                        <a:srgbClr val="C9C9C9"/>
                      </a:solidFill>
                      <a:prstDash val="solid"/>
                      <a:round/>
                      <a:headEnd type="none" w="med" len="med"/>
                      <a:tailEnd type="none" w="med" len="med"/>
                    </a:lnB>
                    <a:solidFill>
                      <a:srgbClr val="DAE3F3"/>
                    </a:solidFill>
                  </a:tcPr>
                </a:tc>
                <a:tc>
                  <a:txBody>
                    <a:bodyPr/>
                    <a:lstStyle/>
                    <a:p>
                      <a:pPr fontAlgn="ctr"/>
                      <a:r>
                        <a:rPr lang="fr-FR" sz="1200">
                          <a:effectLst/>
                          <a:latin typeface="Calibri" panose="020F0502020204030204" pitchFamily="34" charset="0"/>
                        </a:rPr>
                        <a:t>- </a:t>
                      </a:r>
                      <a:r>
                        <a:rPr lang="fr-FR" sz="1200" b="1">
                          <a:effectLst/>
                          <a:latin typeface="Calibri" panose="020F0502020204030204" pitchFamily="34" charset="0"/>
                        </a:rPr>
                        <a:t>ESRS S1-12</a:t>
                      </a:r>
                      <a:r>
                        <a:rPr lang="fr-FR" sz="1200">
                          <a:effectLst/>
                          <a:latin typeface="Calibri" panose="020F0502020204030204" pitchFamily="34" charset="0"/>
                        </a:rPr>
                        <a:t> : Formation et acquisition de compétences</a:t>
                      </a:r>
                      <a:br>
                        <a:rPr lang="fr-FR" sz="1200">
                          <a:effectLst/>
                          <a:latin typeface="Calibri" panose="020F0502020204030204" pitchFamily="34" charset="0"/>
                        </a:rPr>
                      </a:br>
                      <a:r>
                        <a:rPr lang="fr-FR" sz="1200">
                          <a:effectLst/>
                          <a:latin typeface="Calibri" panose="020F0502020204030204" pitchFamily="34" charset="0"/>
                        </a:rPr>
                        <a:t>- ESRS S2-1 : Relations avec les communautés impactées</a:t>
                      </a:r>
                      <a:br>
                        <a:rPr lang="fr-FR" sz="1200">
                          <a:effectLst/>
                          <a:latin typeface="Calibri" panose="020F0502020204030204" pitchFamily="34" charset="0"/>
                        </a:rPr>
                      </a:br>
                      <a:r>
                        <a:rPr lang="fr-FR" sz="1200">
                          <a:effectLst/>
                          <a:latin typeface="Calibri" panose="020F0502020204030204" pitchFamily="34" charset="0"/>
                        </a:rPr>
                        <a:t>- ESRS S1-1 : Nombre de salariés participant aux activités sociales</a:t>
                      </a:r>
                    </a:p>
                  </a:txBody>
                  <a:tcPr marL="9525" marR="9525" marT="9525" anchor="ctr">
                    <a:lnL>
                      <a:noFill/>
                    </a:lnL>
                    <a:lnR>
                      <a:noFill/>
                    </a:lnR>
                    <a:lnT w="6350" cap="flat" cmpd="sng" algn="ctr">
                      <a:solidFill>
                        <a:srgbClr val="C9C9C9"/>
                      </a:solidFill>
                      <a:prstDash val="solid"/>
                      <a:round/>
                      <a:headEnd type="none" w="med" len="med"/>
                      <a:tailEnd type="none" w="med" len="med"/>
                    </a:lnT>
                    <a:lnB w="6350" cap="flat" cmpd="sng" algn="ctr">
                      <a:solidFill>
                        <a:srgbClr val="C9C9C9"/>
                      </a:solidFill>
                      <a:prstDash val="solid"/>
                      <a:round/>
                      <a:headEnd type="none" w="med" len="med"/>
                      <a:tailEnd type="none" w="med" len="med"/>
                    </a:lnB>
                    <a:solidFill>
                      <a:srgbClr val="8FAADC"/>
                    </a:solidFill>
                  </a:tcPr>
                </a:tc>
                <a:extLst>
                  <a:ext uri="{0D108BD9-81ED-4DB2-BD59-A6C34878D82A}">
                    <a16:rowId xmlns:a16="http://schemas.microsoft.com/office/drawing/2014/main" val="4260589701"/>
                  </a:ext>
                </a:extLst>
              </a:tr>
              <a:tr h="2082187">
                <a:tc>
                  <a:txBody>
                    <a:bodyPr/>
                    <a:lstStyle/>
                    <a:p>
                      <a:pPr fontAlgn="ctr"/>
                      <a:r>
                        <a:rPr lang="fr-FR" sz="1200" b="1">
                          <a:solidFill>
                            <a:srgbClr val="FFFFFF"/>
                          </a:solidFill>
                          <a:effectLst/>
                          <a:latin typeface="Calibri" panose="020F0502020204030204" pitchFamily="34" charset="0"/>
                        </a:rPr>
                        <a:t>2. Mécénat de compétences</a:t>
                      </a:r>
                    </a:p>
                  </a:txBody>
                  <a:tcPr marL="9525" marR="9525" marT="9525" anchor="ctr">
                    <a:lnL w="6350" cap="flat" cmpd="sng" algn="ctr">
                      <a:solidFill>
                        <a:srgbClr val="C9C9C9"/>
                      </a:solidFill>
                      <a:prstDash val="solid"/>
                      <a:round/>
                      <a:headEnd type="none" w="med" len="med"/>
                      <a:tailEnd type="none" w="med" len="med"/>
                    </a:lnL>
                    <a:lnR>
                      <a:noFill/>
                    </a:lnR>
                    <a:lnT w="6350" cap="flat" cmpd="sng" algn="ctr">
                      <a:solidFill>
                        <a:srgbClr val="C9C9C9"/>
                      </a:solidFill>
                      <a:prstDash val="solid"/>
                      <a:round/>
                      <a:headEnd type="none" w="med" len="med"/>
                      <a:tailEnd type="none" w="med" len="med"/>
                    </a:lnT>
                    <a:lnB w="6350" cap="flat" cmpd="sng" algn="ctr">
                      <a:solidFill>
                        <a:srgbClr val="C9C9C9"/>
                      </a:solidFill>
                      <a:prstDash val="solid"/>
                      <a:round/>
                      <a:headEnd type="none" w="med" len="med"/>
                      <a:tailEnd type="none" w="med" len="med"/>
                    </a:lnB>
                    <a:solidFill>
                      <a:srgbClr val="C55A11"/>
                    </a:solidFill>
                  </a:tcPr>
                </a:tc>
                <a:tc>
                  <a:txBody>
                    <a:bodyPr/>
                    <a:lstStyle/>
                    <a:p>
                      <a:pPr fontAlgn="ctr"/>
                      <a:r>
                        <a:rPr lang="fr-FR" sz="1200">
                          <a:effectLst/>
                          <a:latin typeface="Calibri" panose="020F0502020204030204" pitchFamily="34" charset="0"/>
                        </a:rPr>
                        <a:t>- Réduction des coûts de formation interne en favorisant l'apprentissage par la pratique</a:t>
                      </a:r>
                      <a:br>
                        <a:rPr lang="fr-FR" sz="1200">
                          <a:effectLst/>
                          <a:latin typeface="Calibri" panose="020F0502020204030204" pitchFamily="34" charset="0"/>
                        </a:rPr>
                      </a:br>
                      <a:r>
                        <a:rPr lang="fr-FR" sz="1200">
                          <a:effectLst/>
                          <a:latin typeface="Calibri" panose="020F0502020204030204" pitchFamily="34" charset="0"/>
                        </a:rPr>
                        <a:t>- Augmentation de la productivité et de la rétention des talents, ce qui peut améliorer la rentabilité</a:t>
                      </a:r>
                      <a:br>
                        <a:rPr lang="fr-FR" sz="1200">
                          <a:effectLst/>
                          <a:latin typeface="Calibri" panose="020F0502020204030204" pitchFamily="34" charset="0"/>
                        </a:rPr>
                      </a:br>
                      <a:r>
                        <a:rPr lang="fr-FR" sz="1200">
                          <a:effectLst/>
                          <a:latin typeface="Calibri" panose="020F0502020204030204" pitchFamily="34" charset="0"/>
                        </a:rPr>
                        <a:t>- Amélioration de la satisfaction des employés grâce à la participation à des projets porteurs de sens</a:t>
                      </a:r>
                      <a:br>
                        <a:rPr lang="fr-FR" sz="1200">
                          <a:effectLst/>
                          <a:latin typeface="Calibri" panose="020F0502020204030204" pitchFamily="34" charset="0"/>
                        </a:rPr>
                      </a:br>
                      <a:r>
                        <a:rPr lang="fr-FR" sz="1200">
                          <a:effectLst/>
                          <a:latin typeface="Calibri" panose="020F0502020204030204" pitchFamily="34" charset="0"/>
                        </a:rPr>
                        <a:t>- Impact positif sur les rapports ESG, renforçant la valeur à long terme pour les investisseurs</a:t>
                      </a:r>
                      <a:br>
                        <a:rPr lang="fr-FR" sz="1200">
                          <a:effectLst/>
                          <a:latin typeface="Calibri" panose="020F0502020204030204" pitchFamily="34" charset="0"/>
                        </a:rPr>
                      </a:br>
                      <a:r>
                        <a:rPr lang="fr-FR" sz="1200">
                          <a:effectLst/>
                          <a:latin typeface="Calibri" panose="020F0502020204030204" pitchFamily="34" charset="0"/>
                        </a:rPr>
                        <a:t>- Amélioration des relations publiques en valorisant l'engagement communautaire</a:t>
                      </a:r>
                      <a:br>
                        <a:rPr lang="fr-FR" sz="1200">
                          <a:effectLst/>
                          <a:latin typeface="Calibri" panose="020F0502020204030204" pitchFamily="34" charset="0"/>
                        </a:rPr>
                      </a:br>
                      <a:r>
                        <a:rPr lang="fr-FR" sz="1200">
                          <a:effectLst/>
                          <a:latin typeface="Calibri" panose="020F0502020204030204" pitchFamily="34" charset="0"/>
                        </a:rPr>
                        <a:t>- Avantages fiscaux</a:t>
                      </a:r>
                    </a:p>
                  </a:txBody>
                  <a:tcPr marL="9525" marR="9525" marT="9525" anchor="ctr">
                    <a:lnL>
                      <a:noFill/>
                    </a:lnL>
                    <a:lnR>
                      <a:noFill/>
                    </a:lnR>
                    <a:lnT w="6350" cap="flat" cmpd="sng" algn="ctr">
                      <a:solidFill>
                        <a:srgbClr val="C9C9C9"/>
                      </a:solidFill>
                      <a:prstDash val="solid"/>
                      <a:round/>
                      <a:headEnd type="none" w="med" len="med"/>
                      <a:tailEnd type="none" w="med" len="med"/>
                    </a:lnT>
                    <a:lnB w="6350" cap="flat" cmpd="sng" algn="ctr">
                      <a:solidFill>
                        <a:srgbClr val="C9C9C9"/>
                      </a:solidFill>
                      <a:prstDash val="solid"/>
                      <a:round/>
                      <a:headEnd type="none" w="med" len="med"/>
                      <a:tailEnd type="none" w="med" len="med"/>
                    </a:lnB>
                    <a:solidFill>
                      <a:srgbClr val="FBE5D6"/>
                    </a:solidFill>
                  </a:tcPr>
                </a:tc>
                <a:tc>
                  <a:txBody>
                    <a:bodyPr/>
                    <a:lstStyle/>
                    <a:p>
                      <a:pPr fontAlgn="ctr"/>
                      <a:r>
                        <a:rPr lang="fr-FR" sz="1200">
                          <a:effectLst/>
                          <a:latin typeface="Calibri" panose="020F0502020204030204" pitchFamily="34" charset="0"/>
                        </a:rPr>
                        <a:t>- </a:t>
                      </a:r>
                      <a:r>
                        <a:rPr lang="fr-FR" sz="1200" b="1">
                          <a:effectLst/>
                          <a:latin typeface="Calibri" panose="020F0502020204030204" pitchFamily="34" charset="0"/>
                        </a:rPr>
                        <a:t>Heures de compétences fournies</a:t>
                      </a:r>
                      <a:r>
                        <a:rPr lang="fr-FR" sz="1200">
                          <a:effectLst/>
                          <a:latin typeface="Calibri" panose="020F0502020204030204" pitchFamily="34" charset="0"/>
                        </a:rPr>
                        <a:t> : Nombre d'heures consacrées au transfert de compétences (formation, conseil).</a:t>
                      </a:r>
                      <a:br>
                        <a:rPr lang="fr-FR" sz="1200">
                          <a:effectLst/>
                          <a:latin typeface="Calibri" panose="020F0502020204030204" pitchFamily="34" charset="0"/>
                        </a:rPr>
                      </a:br>
                      <a:r>
                        <a:rPr lang="fr-FR" sz="1200">
                          <a:effectLst/>
                          <a:latin typeface="Calibri" panose="020F0502020204030204" pitchFamily="34" charset="0"/>
                        </a:rPr>
                        <a:t>- Qualité des services améliorée : Mesure de l'amélioration des services de l'association grâce aux compétences (rapports d'impact, retours des bénéficiaires).</a:t>
                      </a:r>
                      <a:br>
                        <a:rPr lang="fr-FR" sz="1200">
                          <a:effectLst/>
                          <a:latin typeface="Calibri" panose="020F0502020204030204" pitchFamily="34" charset="0"/>
                        </a:rPr>
                      </a:br>
                      <a:r>
                        <a:rPr lang="fr-FR" sz="1200">
                          <a:effectLst/>
                          <a:latin typeface="Calibri" panose="020F0502020204030204" pitchFamily="34" charset="0"/>
                        </a:rPr>
                        <a:t>- Participation des employés : Taux de participation des employés au mécénat.</a:t>
                      </a:r>
                    </a:p>
                  </a:txBody>
                  <a:tcPr marL="9525" marR="9525" marT="9525" anchor="ctr">
                    <a:lnL>
                      <a:noFill/>
                    </a:lnL>
                    <a:lnR>
                      <a:noFill/>
                    </a:lnR>
                    <a:lnT w="6350" cap="flat" cmpd="sng" algn="ctr">
                      <a:solidFill>
                        <a:srgbClr val="C9C9C9"/>
                      </a:solidFill>
                      <a:prstDash val="solid"/>
                      <a:round/>
                      <a:headEnd type="none" w="med" len="med"/>
                      <a:tailEnd type="none" w="med" len="med"/>
                    </a:lnT>
                    <a:lnB w="6350" cap="flat" cmpd="sng" algn="ctr">
                      <a:solidFill>
                        <a:srgbClr val="C9C9C9"/>
                      </a:solidFill>
                      <a:prstDash val="solid"/>
                      <a:round/>
                      <a:headEnd type="none" w="med" len="med"/>
                      <a:tailEnd type="none" w="med" len="med"/>
                    </a:lnB>
                    <a:solidFill>
                      <a:srgbClr val="FBE5D6"/>
                    </a:solidFill>
                  </a:tcPr>
                </a:tc>
                <a:tc>
                  <a:txBody>
                    <a:bodyPr/>
                    <a:lstStyle/>
                    <a:p>
                      <a:pPr fontAlgn="ctr"/>
                      <a:r>
                        <a:rPr lang="fr-FR" sz="1200">
                          <a:effectLst/>
                          <a:latin typeface="Calibri" panose="020F0502020204030204" pitchFamily="34" charset="0"/>
                        </a:rPr>
                        <a:t>- </a:t>
                      </a:r>
                      <a:r>
                        <a:rPr lang="fr-FR" sz="1200" b="1">
                          <a:effectLst/>
                          <a:latin typeface="Calibri" panose="020F0502020204030204" pitchFamily="34" charset="0"/>
                        </a:rPr>
                        <a:t>ESRS S1-16</a:t>
                      </a:r>
                      <a:r>
                        <a:rPr lang="fr-FR" sz="1200">
                          <a:effectLst/>
                          <a:latin typeface="Calibri" panose="020F0502020204030204" pitchFamily="34" charset="0"/>
                        </a:rPr>
                        <a:t> : Engagement des employés</a:t>
                      </a:r>
                      <a:br>
                        <a:rPr lang="fr-FR" sz="1200">
                          <a:effectLst/>
                          <a:latin typeface="Calibri" panose="020F0502020204030204" pitchFamily="34" charset="0"/>
                        </a:rPr>
                      </a:br>
                      <a:r>
                        <a:rPr lang="fr-FR" sz="1200">
                          <a:effectLst/>
                          <a:latin typeface="Calibri" panose="020F0502020204030204" pitchFamily="34" charset="0"/>
                        </a:rPr>
                        <a:t>- ESRS S1-14 : Heures de formation fournies aux employés</a:t>
                      </a:r>
                      <a:br>
                        <a:rPr lang="fr-FR" sz="1200">
                          <a:effectLst/>
                          <a:latin typeface="Calibri" panose="020F0502020204030204" pitchFamily="34" charset="0"/>
                        </a:rPr>
                      </a:br>
                      <a:r>
                        <a:rPr lang="fr-FR" sz="1200">
                          <a:effectLst/>
                          <a:latin typeface="Calibri" panose="020F0502020204030204" pitchFamily="34" charset="0"/>
                        </a:rPr>
                        <a:t>- ESRS S2-2 : Engagement avec les parties prenantes</a:t>
                      </a:r>
                    </a:p>
                  </a:txBody>
                  <a:tcPr marL="9525" marR="9525" marT="9525" anchor="ctr">
                    <a:lnL>
                      <a:noFill/>
                    </a:lnL>
                    <a:lnR>
                      <a:noFill/>
                    </a:lnR>
                    <a:lnT w="6350" cap="flat" cmpd="sng" algn="ctr">
                      <a:solidFill>
                        <a:srgbClr val="C9C9C9"/>
                      </a:solidFill>
                      <a:prstDash val="solid"/>
                      <a:round/>
                      <a:headEnd type="none" w="med" len="med"/>
                      <a:tailEnd type="none" w="med" len="med"/>
                    </a:lnT>
                    <a:lnB w="6350" cap="flat" cmpd="sng" algn="ctr">
                      <a:solidFill>
                        <a:srgbClr val="C9C9C9"/>
                      </a:solidFill>
                      <a:prstDash val="solid"/>
                      <a:round/>
                      <a:headEnd type="none" w="med" len="med"/>
                      <a:tailEnd type="none" w="med" len="med"/>
                    </a:lnB>
                    <a:solidFill>
                      <a:srgbClr val="F4B183"/>
                    </a:solidFill>
                  </a:tcPr>
                </a:tc>
                <a:extLst>
                  <a:ext uri="{0D108BD9-81ED-4DB2-BD59-A6C34878D82A}">
                    <a16:rowId xmlns:a16="http://schemas.microsoft.com/office/drawing/2014/main" val="1203317229"/>
                  </a:ext>
                </a:extLst>
              </a:tr>
              <a:tr h="1713726">
                <a:tc>
                  <a:txBody>
                    <a:bodyPr/>
                    <a:lstStyle/>
                    <a:p>
                      <a:pPr fontAlgn="ctr"/>
                      <a:r>
                        <a:rPr lang="fr-FR" sz="1200" b="1">
                          <a:solidFill>
                            <a:srgbClr val="FFFFFF"/>
                          </a:solidFill>
                          <a:effectLst/>
                          <a:latin typeface="Calibri" panose="020F0502020204030204" pitchFamily="34" charset="0"/>
                        </a:rPr>
                        <a:t>3. Dons en nature</a:t>
                      </a:r>
                    </a:p>
                  </a:txBody>
                  <a:tcPr marL="9525" marR="9525" marT="9525" anchor="ctr">
                    <a:lnL w="6350" cap="flat" cmpd="sng" algn="ctr">
                      <a:solidFill>
                        <a:srgbClr val="C9C9C9"/>
                      </a:solidFill>
                      <a:prstDash val="solid"/>
                      <a:round/>
                      <a:headEnd type="none" w="med" len="med"/>
                      <a:tailEnd type="none" w="med" len="med"/>
                    </a:lnL>
                    <a:lnR>
                      <a:noFill/>
                    </a:lnR>
                    <a:lnT w="6350" cap="flat" cmpd="sng" algn="ctr">
                      <a:solidFill>
                        <a:srgbClr val="C9C9C9"/>
                      </a:solidFill>
                      <a:prstDash val="solid"/>
                      <a:round/>
                      <a:headEnd type="none" w="med" len="med"/>
                      <a:tailEnd type="none" w="med" len="med"/>
                    </a:lnT>
                    <a:lnB>
                      <a:noFill/>
                    </a:lnB>
                    <a:solidFill>
                      <a:srgbClr val="548235"/>
                    </a:solidFill>
                  </a:tcPr>
                </a:tc>
                <a:tc>
                  <a:txBody>
                    <a:bodyPr/>
                    <a:lstStyle/>
                    <a:p>
                      <a:pPr fontAlgn="ctr"/>
                      <a:r>
                        <a:rPr lang="fr-FR" sz="1200">
                          <a:effectLst/>
                          <a:latin typeface="Calibri" panose="020F0502020204030204" pitchFamily="34" charset="0"/>
                        </a:rPr>
                        <a:t>- Réduction des stocks ou matériels inutilisés (gestion des surplus)</a:t>
                      </a:r>
                      <a:br>
                        <a:rPr lang="fr-FR" sz="1200">
                          <a:effectLst/>
                          <a:latin typeface="Calibri" panose="020F0502020204030204" pitchFamily="34" charset="0"/>
                        </a:rPr>
                      </a:br>
                      <a:r>
                        <a:rPr lang="fr-FR" sz="1200">
                          <a:effectLst/>
                          <a:latin typeface="Calibri" panose="020F0502020204030204" pitchFamily="34" charset="0"/>
                        </a:rPr>
                        <a:t>- Réduction des coûts de gestion des surplus, impactant positivement les marges</a:t>
                      </a:r>
                      <a:br>
                        <a:rPr lang="fr-FR" sz="1200">
                          <a:effectLst/>
                          <a:latin typeface="Calibri" panose="020F0502020204030204" pitchFamily="34" charset="0"/>
                        </a:rPr>
                      </a:br>
                      <a:r>
                        <a:rPr lang="fr-FR" sz="1200">
                          <a:effectLst/>
                          <a:latin typeface="Calibri" panose="020F0502020204030204" pitchFamily="34" charset="0"/>
                        </a:rPr>
                        <a:t>- Valorisation de l'image écoresponsable et de lutte contre le gaspillage</a:t>
                      </a:r>
                      <a:br>
                        <a:rPr lang="fr-FR" sz="1200">
                          <a:effectLst/>
                          <a:latin typeface="Calibri" panose="020F0502020204030204" pitchFamily="34" charset="0"/>
                        </a:rPr>
                      </a:br>
                      <a:r>
                        <a:rPr lang="fr-FR" sz="1200">
                          <a:effectLst/>
                          <a:latin typeface="Calibri" panose="020F0502020204030204" pitchFamily="34" charset="0"/>
                        </a:rPr>
                        <a:t>- Renforcement de la perception d'une gestion durable, augmentant l'attrait pour les investisseurs à long terme</a:t>
                      </a:r>
                      <a:br>
                        <a:rPr lang="fr-FR" sz="1200">
                          <a:effectLst/>
                          <a:latin typeface="Calibri" panose="020F0502020204030204" pitchFamily="34" charset="0"/>
                        </a:rPr>
                      </a:br>
                      <a:r>
                        <a:rPr lang="fr-FR" sz="1200">
                          <a:effectLst/>
                          <a:latin typeface="Calibri" panose="020F0502020204030204" pitchFamily="34" charset="0"/>
                        </a:rPr>
                        <a:t>- Impact direct sur les bénéficiaires de l'association, améliorant la visibilité de l'entreprise dans les communautés locales</a:t>
                      </a:r>
                    </a:p>
                  </a:txBody>
                  <a:tcPr marL="9525" marR="9525" marT="9525" anchor="ctr">
                    <a:lnL>
                      <a:noFill/>
                    </a:lnL>
                    <a:lnR>
                      <a:noFill/>
                    </a:lnR>
                    <a:lnT w="6350" cap="flat" cmpd="sng" algn="ctr">
                      <a:solidFill>
                        <a:srgbClr val="C9C9C9"/>
                      </a:solidFill>
                      <a:prstDash val="solid"/>
                      <a:round/>
                      <a:headEnd type="none" w="med" len="med"/>
                      <a:tailEnd type="none" w="med" len="med"/>
                    </a:lnT>
                    <a:lnB>
                      <a:noFill/>
                    </a:lnB>
                    <a:solidFill>
                      <a:srgbClr val="E2F0D9"/>
                    </a:solidFill>
                  </a:tcPr>
                </a:tc>
                <a:tc>
                  <a:txBody>
                    <a:bodyPr/>
                    <a:lstStyle/>
                    <a:p>
                      <a:pPr fontAlgn="ctr"/>
                      <a:r>
                        <a:rPr lang="fr-FR" sz="1200">
                          <a:effectLst/>
                          <a:latin typeface="Calibri" panose="020F0502020204030204" pitchFamily="34" charset="0"/>
                        </a:rPr>
                        <a:t>- </a:t>
                      </a:r>
                      <a:r>
                        <a:rPr lang="fr-FR" sz="1200" b="1">
                          <a:effectLst/>
                          <a:latin typeface="Calibri" panose="020F0502020204030204" pitchFamily="34" charset="0"/>
                        </a:rPr>
                        <a:t>Valeur estimée des dons</a:t>
                      </a:r>
                      <a:r>
                        <a:rPr lang="fr-FR" sz="1200">
                          <a:effectLst/>
                          <a:latin typeface="Calibri" panose="020F0502020204030204" pitchFamily="34" charset="0"/>
                        </a:rPr>
                        <a:t> : Montant estimé des biens donnés (vêtements, matériel) et leur répartition.</a:t>
                      </a:r>
                      <a:br>
                        <a:rPr lang="fr-FR" sz="1200">
                          <a:effectLst/>
                          <a:latin typeface="Calibri" panose="020F0502020204030204" pitchFamily="34" charset="0"/>
                        </a:rPr>
                      </a:br>
                      <a:r>
                        <a:rPr lang="fr-FR" sz="1200">
                          <a:effectLst/>
                          <a:latin typeface="Calibri" panose="020F0502020204030204" pitchFamily="34" charset="0"/>
                        </a:rPr>
                        <a:t>- Nombre de bénéficiaires : Nombre de personnes ayant bénéficié des dons.</a:t>
                      </a:r>
                      <a:br>
                        <a:rPr lang="fr-FR" sz="1200">
                          <a:effectLst/>
                          <a:latin typeface="Calibri" panose="020F0502020204030204" pitchFamily="34" charset="0"/>
                        </a:rPr>
                      </a:br>
                      <a:r>
                        <a:rPr lang="fr-FR" sz="1200">
                          <a:effectLst/>
                          <a:latin typeface="Calibri" panose="020F0502020204030204" pitchFamily="34" charset="0"/>
                        </a:rPr>
                        <a:t>- Réduction des déchets : Volume de biens réutilisés plutôt que mis au rebut, montrant un impact environnemental positif.</a:t>
                      </a:r>
                    </a:p>
                  </a:txBody>
                  <a:tcPr marL="9525" marR="9525" marT="9525" anchor="ctr">
                    <a:lnL>
                      <a:noFill/>
                    </a:lnL>
                    <a:lnR>
                      <a:noFill/>
                    </a:lnR>
                    <a:lnT w="6350" cap="flat" cmpd="sng" algn="ctr">
                      <a:solidFill>
                        <a:srgbClr val="C9C9C9"/>
                      </a:solidFill>
                      <a:prstDash val="solid"/>
                      <a:round/>
                      <a:headEnd type="none" w="med" len="med"/>
                      <a:tailEnd type="none" w="med" len="med"/>
                    </a:lnT>
                    <a:lnB>
                      <a:noFill/>
                    </a:lnB>
                    <a:solidFill>
                      <a:srgbClr val="E2F0D9"/>
                    </a:solidFill>
                  </a:tcPr>
                </a:tc>
                <a:tc>
                  <a:txBody>
                    <a:bodyPr/>
                    <a:lstStyle/>
                    <a:p>
                      <a:pPr fontAlgn="ctr"/>
                      <a:r>
                        <a:rPr lang="fr-FR" sz="1200" dirty="0">
                          <a:effectLst/>
                          <a:latin typeface="Calibri" panose="020F0502020204030204" pitchFamily="34" charset="0"/>
                        </a:rPr>
                        <a:t>- </a:t>
                      </a:r>
                      <a:r>
                        <a:rPr lang="fr-FR" sz="1200" b="1" dirty="0">
                          <a:effectLst/>
                          <a:latin typeface="Calibri" panose="020F0502020204030204" pitchFamily="34" charset="0"/>
                        </a:rPr>
                        <a:t>ESRS S1-8</a:t>
                      </a:r>
                      <a:r>
                        <a:rPr lang="fr-FR" sz="1200" dirty="0">
                          <a:effectLst/>
                          <a:latin typeface="Calibri" panose="020F0502020204030204" pitchFamily="34" charset="0"/>
                        </a:rPr>
                        <a:t> : Égalité de traitement</a:t>
                      </a:r>
                      <a:br>
                        <a:rPr lang="fr-FR" sz="1200" dirty="0">
                          <a:effectLst/>
                          <a:latin typeface="Calibri" panose="020F0502020204030204" pitchFamily="34" charset="0"/>
                        </a:rPr>
                      </a:br>
                      <a:r>
                        <a:rPr lang="fr-FR" sz="1200" dirty="0">
                          <a:effectLst/>
                          <a:latin typeface="Calibri" panose="020F0502020204030204" pitchFamily="34" charset="0"/>
                        </a:rPr>
                        <a:t>- ESRS S2-3 : Soutien aux communautés vulnérables</a:t>
                      </a:r>
                    </a:p>
                  </a:txBody>
                  <a:tcPr marL="9525" marR="9525" marT="9525" anchor="ctr">
                    <a:lnL>
                      <a:noFill/>
                    </a:lnL>
                    <a:lnR>
                      <a:noFill/>
                    </a:lnR>
                    <a:lnT w="6350" cap="flat" cmpd="sng" algn="ctr">
                      <a:solidFill>
                        <a:srgbClr val="C9C9C9"/>
                      </a:solidFill>
                      <a:prstDash val="solid"/>
                      <a:round/>
                      <a:headEnd type="none" w="med" len="med"/>
                      <a:tailEnd type="none" w="med" len="med"/>
                    </a:lnT>
                    <a:lnB>
                      <a:noFill/>
                    </a:lnB>
                    <a:solidFill>
                      <a:srgbClr val="A9D18E"/>
                    </a:solidFill>
                  </a:tcPr>
                </a:tc>
                <a:extLst>
                  <a:ext uri="{0D108BD9-81ED-4DB2-BD59-A6C34878D82A}">
                    <a16:rowId xmlns:a16="http://schemas.microsoft.com/office/drawing/2014/main" val="3332331281"/>
                  </a:ext>
                </a:extLst>
              </a:tr>
            </a:tbl>
          </a:graphicData>
        </a:graphic>
      </p:graphicFrame>
      <p:pic>
        <p:nvPicPr>
          <p:cNvPr id="9" name="Image 8" descr="Une image contenant symbole, logo, Police, texte&#10;&#10;Description générée automatiquement">
            <a:extLst>
              <a:ext uri="{FF2B5EF4-FFF2-40B4-BE49-F238E27FC236}">
                <a16:creationId xmlns:a16="http://schemas.microsoft.com/office/drawing/2014/main" id="{0D9EA073-5FAA-EF14-F06F-D273E6D55B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33148" y="158985"/>
            <a:ext cx="1231375" cy="437180"/>
          </a:xfrm>
          <a:prstGeom prst="rect">
            <a:avLst/>
          </a:prstGeom>
        </p:spPr>
      </p:pic>
    </p:spTree>
    <p:extLst>
      <p:ext uri="{BB962C8B-B14F-4D97-AF65-F5344CB8AC3E}">
        <p14:creationId xmlns:p14="http://schemas.microsoft.com/office/powerpoint/2010/main" val="19253848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noEditPoints="1"/>
          </p:cNvSpPr>
          <p:nvPr>
            <p:ph type="sldNum" sz="quarter" idx="12"/>
          </p:nvPr>
        </p:nvSpPr>
        <p:spPr>
          <a:xfrm>
            <a:off x="8610600" y="5948192"/>
            <a:ext cx="2743200" cy="365125"/>
          </a:xfrm>
        </p:spPr>
        <p:txBody>
          <a:bodyPr/>
          <a:lstStyle/>
          <a:p>
            <a:fld id="{C8E01AB1-E080-4E8B-8E52-6DE010CD7F84}" type="slidenum">
              <a:rPr lang="fr-FR" smtClean="0"/>
              <a:pPr/>
              <a:t>19</a:t>
            </a:fld>
            <a:endParaRPr lang="fr-FR"/>
          </a:p>
        </p:txBody>
      </p:sp>
      <p:sp>
        <p:nvSpPr>
          <p:cNvPr id="33" name="Rectangle : coins arrondis 32"/>
          <p:cNvSpPr/>
          <p:nvPr/>
        </p:nvSpPr>
        <p:spPr>
          <a:xfrm>
            <a:off x="3144711" y="156182"/>
            <a:ext cx="3985554" cy="441957"/>
          </a:xfrm>
          <a:prstGeom prst="roundRect">
            <a:avLst>
              <a:gd name="adj" fmla="val 50000"/>
            </a:avLst>
          </a:prstGeom>
          <a:solidFill>
            <a:srgbClr val="FFD400"/>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2000" b="1" dirty="0">
                <a:solidFill>
                  <a:srgbClr val="0A4644"/>
                </a:solidFill>
                <a:latin typeface="Calibri"/>
                <a:ea typeface="Calibri"/>
                <a:cs typeface="Times New Roman"/>
              </a:rPr>
              <a:t>les indicateurs d'efficacité sociale</a:t>
            </a:r>
            <a:r>
              <a:rPr lang="fr-FR" sz="2400" b="1" dirty="0">
                <a:solidFill>
                  <a:srgbClr val="0A4644"/>
                </a:solidFill>
                <a:latin typeface="Calibri"/>
                <a:ea typeface="Calibri"/>
                <a:cs typeface="Times New Roman"/>
              </a:rPr>
              <a:t> </a:t>
            </a:r>
          </a:p>
        </p:txBody>
      </p:sp>
      <p:pic>
        <p:nvPicPr>
          <p:cNvPr id="3" name="Image 2" descr="Une image contenant texte, Police, logo, Graphique&#10;&#10;Description générée automatiquement"/>
          <p:cNvPicPr>
            <a:picLocks noChangeAspect="1"/>
          </p:cNvPicPr>
          <p:nvPr/>
        </p:nvPicPr>
        <p:blipFill>
          <a:blip r:embed="rId3" cstate="print"/>
          <a:srcRect/>
          <a:stretch>
            <a:fillRect/>
          </a:stretch>
        </p:blipFill>
        <p:spPr>
          <a:xfrm>
            <a:off x="61079" y="94065"/>
            <a:ext cx="1769807" cy="607622"/>
          </a:xfrm>
          <a:prstGeom prst="rect">
            <a:avLst/>
          </a:prstGeom>
        </p:spPr>
      </p:pic>
      <p:sp>
        <p:nvSpPr>
          <p:cNvPr id="7" name="ZoneTexte 6">
            <a:extLst>
              <a:ext uri="{FF2B5EF4-FFF2-40B4-BE49-F238E27FC236}">
                <a16:creationId xmlns:a16="http://schemas.microsoft.com/office/drawing/2014/main" id="{415CA434-7608-E56A-F009-8BEF5663B4DC}"/>
              </a:ext>
            </a:extLst>
          </p:cNvPr>
          <p:cNvSpPr txBox="1"/>
          <p:nvPr/>
        </p:nvSpPr>
        <p:spPr>
          <a:xfrm>
            <a:off x="1705510" y="137510"/>
            <a:ext cx="1048649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000" b="1" dirty="0">
                <a:solidFill>
                  <a:srgbClr val="136CB0"/>
                </a:solidFill>
                <a:latin typeface="Calibri" pitchFamily="34" charset="0"/>
                <a:ea typeface="Calibri"/>
                <a:cs typeface="Calibri" pitchFamily="34" charset="0"/>
              </a:rPr>
              <a:t>    Quels sont</a:t>
            </a:r>
            <a:r>
              <a:rPr lang="fr-FR" sz="2000" dirty="0">
                <a:solidFill>
                  <a:srgbClr val="136CB0"/>
                </a:solidFill>
                <a:latin typeface="Calibri" pitchFamily="34" charset="0"/>
                <a:cs typeface="Calibri" pitchFamily="34" charset="0"/>
              </a:rPr>
              <a:t>                                                                      </a:t>
            </a:r>
            <a:r>
              <a:rPr lang="fr-FR" sz="2000" b="1" dirty="0">
                <a:solidFill>
                  <a:srgbClr val="136CB0"/>
                </a:solidFill>
                <a:latin typeface="Calibri" pitchFamily="34" charset="0"/>
                <a:ea typeface="Calibri"/>
                <a:cs typeface="Calibri" pitchFamily="34" charset="0"/>
              </a:rPr>
              <a:t>qui matchent</a:t>
            </a:r>
            <a:r>
              <a:rPr lang="fr-FR" sz="2000" dirty="0">
                <a:solidFill>
                  <a:srgbClr val="136CB0"/>
                </a:solidFill>
                <a:latin typeface="Calibri" pitchFamily="34" charset="0"/>
                <a:cs typeface="Calibri" pitchFamily="34" charset="0"/>
              </a:rPr>
              <a:t> </a:t>
            </a:r>
            <a:r>
              <a:rPr lang="fr-FR" sz="2000" b="1" dirty="0">
                <a:solidFill>
                  <a:srgbClr val="136CB0"/>
                </a:solidFill>
                <a:latin typeface="Calibri" pitchFamily="34" charset="0"/>
                <a:ea typeface="Calibri"/>
                <a:cs typeface="Calibri" pitchFamily="34" charset="0"/>
              </a:rPr>
              <a:t>avec votre métier ?</a:t>
            </a:r>
          </a:p>
        </p:txBody>
      </p:sp>
      <p:cxnSp>
        <p:nvCxnSpPr>
          <p:cNvPr id="8" name="Connecteur droit 7"/>
          <p:cNvCxnSpPr/>
          <p:nvPr/>
        </p:nvCxnSpPr>
        <p:spPr>
          <a:xfrm>
            <a:off x="2046587" y="648536"/>
            <a:ext cx="8648700" cy="0"/>
          </a:xfrm>
          <a:prstGeom prst="line">
            <a:avLst/>
          </a:prstGeom>
          <a:ln w="38100">
            <a:solidFill>
              <a:srgbClr val="FFD400"/>
            </a:solidFill>
          </a:ln>
        </p:spPr>
        <p:style>
          <a:lnRef idx="2">
            <a:schemeClr val="accent1"/>
          </a:lnRef>
          <a:fillRef idx="0">
            <a:schemeClr val="accent1"/>
          </a:fillRef>
          <a:effectRef idx="1">
            <a:schemeClr val="accent1"/>
          </a:effectRef>
          <a:fontRef idx="minor">
            <a:schemeClr val="tx1"/>
          </a:fontRef>
        </p:style>
      </p:cxnSp>
      <p:pic>
        <p:nvPicPr>
          <p:cNvPr id="9" name="Image 8" descr="Une image contenant symbole, logo, Police, texte&#10;&#10;Description générée automatiquement">
            <a:extLst>
              <a:ext uri="{FF2B5EF4-FFF2-40B4-BE49-F238E27FC236}">
                <a16:creationId xmlns:a16="http://schemas.microsoft.com/office/drawing/2014/main" id="{0D9EA073-5FAA-EF14-F06F-D273E6D55B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33148" y="158985"/>
            <a:ext cx="1231375" cy="437180"/>
          </a:xfrm>
          <a:prstGeom prst="rect">
            <a:avLst/>
          </a:prstGeom>
        </p:spPr>
      </p:pic>
      <p:graphicFrame>
        <p:nvGraphicFramePr>
          <p:cNvPr id="11" name="Tableau 10">
            <a:extLst>
              <a:ext uri="{FF2B5EF4-FFF2-40B4-BE49-F238E27FC236}">
                <a16:creationId xmlns:a16="http://schemas.microsoft.com/office/drawing/2014/main" id="{E4486BBE-1066-B385-0E23-8D6711D500E4}"/>
              </a:ext>
            </a:extLst>
          </p:cNvPr>
          <p:cNvGraphicFramePr>
            <a:graphicFrameLocks noGrp="1"/>
          </p:cNvGraphicFramePr>
          <p:nvPr>
            <p:extLst>
              <p:ext uri="{D42A27DB-BD31-4B8C-83A1-F6EECF244321}">
                <p14:modId xmlns:p14="http://schemas.microsoft.com/office/powerpoint/2010/main" val="2846470034"/>
              </p:ext>
            </p:extLst>
          </p:nvPr>
        </p:nvGraphicFramePr>
        <p:xfrm>
          <a:off x="268647" y="881447"/>
          <a:ext cx="11669923" cy="5779770"/>
        </p:xfrm>
        <a:graphic>
          <a:graphicData uri="http://schemas.openxmlformats.org/drawingml/2006/table">
            <a:tbl>
              <a:tblPr bandRow="1">
                <a:tableStyleId>{5C22544A-7EE6-4342-B048-85BDC9FD1C3A}</a:tableStyleId>
              </a:tblPr>
              <a:tblGrid>
                <a:gridCol w="1304659">
                  <a:extLst>
                    <a:ext uri="{9D8B030D-6E8A-4147-A177-3AD203B41FA5}">
                      <a16:colId xmlns:a16="http://schemas.microsoft.com/office/drawing/2014/main" val="63630576"/>
                    </a:ext>
                  </a:extLst>
                </a:gridCol>
                <a:gridCol w="3594595">
                  <a:extLst>
                    <a:ext uri="{9D8B030D-6E8A-4147-A177-3AD203B41FA5}">
                      <a16:colId xmlns:a16="http://schemas.microsoft.com/office/drawing/2014/main" val="3196275059"/>
                    </a:ext>
                  </a:extLst>
                </a:gridCol>
                <a:gridCol w="4643919">
                  <a:extLst>
                    <a:ext uri="{9D8B030D-6E8A-4147-A177-3AD203B41FA5}">
                      <a16:colId xmlns:a16="http://schemas.microsoft.com/office/drawing/2014/main" val="578334137"/>
                    </a:ext>
                  </a:extLst>
                </a:gridCol>
                <a:gridCol w="2126750">
                  <a:extLst>
                    <a:ext uri="{9D8B030D-6E8A-4147-A177-3AD203B41FA5}">
                      <a16:colId xmlns:a16="http://schemas.microsoft.com/office/drawing/2014/main" val="2423667292"/>
                    </a:ext>
                  </a:extLst>
                </a:gridCol>
              </a:tblGrid>
              <a:tr h="3143250">
                <a:tc>
                  <a:txBody>
                    <a:bodyPr/>
                    <a:lstStyle/>
                    <a:p>
                      <a:pPr fontAlgn="ctr"/>
                      <a:r>
                        <a:rPr lang="fr-FR" sz="1200" b="1" dirty="0">
                          <a:solidFill>
                            <a:srgbClr val="FFFFFF"/>
                          </a:solidFill>
                          <a:effectLst/>
                          <a:latin typeface="Calibri"/>
                        </a:rPr>
                        <a:t>4. Dons en numéraire</a:t>
                      </a:r>
                    </a:p>
                  </a:txBody>
                  <a:tcPr marL="9525" marR="9525" marT="9525" anchor="ctr">
                    <a:lnL w="6350" cap="flat" cmpd="sng" algn="ctr">
                      <a:solidFill>
                        <a:srgbClr val="C9C9C9"/>
                      </a:solidFill>
                      <a:prstDash val="solid"/>
                      <a:round/>
                      <a:headEnd type="none" w="med" len="med"/>
                      <a:tailEnd type="none" w="med" len="med"/>
                    </a:lnL>
                    <a:lnR>
                      <a:noFill/>
                    </a:lnR>
                    <a:lnT w="6350" cap="flat" cmpd="sng" algn="ctr">
                      <a:solidFill>
                        <a:srgbClr val="C9C9C9"/>
                      </a:solidFill>
                      <a:prstDash val="solid"/>
                      <a:round/>
                      <a:headEnd type="none" w="med" len="med"/>
                      <a:tailEnd type="none" w="med" len="med"/>
                    </a:lnT>
                    <a:lnB w="6350" cap="flat" cmpd="sng" algn="ctr">
                      <a:solidFill>
                        <a:srgbClr val="C9C9C9"/>
                      </a:solidFill>
                      <a:prstDash val="solid"/>
                      <a:round/>
                      <a:headEnd type="none" w="med" len="med"/>
                      <a:tailEnd type="none" w="med" len="med"/>
                    </a:lnB>
                    <a:solidFill>
                      <a:srgbClr val="BF9000"/>
                    </a:solidFill>
                  </a:tcPr>
                </a:tc>
                <a:tc>
                  <a:txBody>
                    <a:bodyPr/>
                    <a:lstStyle/>
                    <a:p>
                      <a:pPr fontAlgn="ctr"/>
                      <a:r>
                        <a:rPr lang="fr-FR" sz="1200" dirty="0">
                          <a:effectLst/>
                          <a:latin typeface="Calibri"/>
                        </a:rPr>
                        <a:t>- Avantages fiscaux pour les dons en numéraire</a:t>
                      </a:r>
                      <a:br>
                        <a:rPr lang="fr-FR" sz="1200" dirty="0">
                          <a:effectLst/>
                          <a:latin typeface="Calibri"/>
                        </a:rPr>
                      </a:br>
                      <a:r>
                        <a:rPr lang="fr-FR" sz="1200" dirty="0">
                          <a:effectLst/>
                          <a:latin typeface="Calibri"/>
                        </a:rPr>
                        <a:t>- Avantages fiscaux augmentant potentiellement les bénéfices nets</a:t>
                      </a:r>
                      <a:br>
                        <a:rPr lang="fr-FR" sz="1200" dirty="0">
                          <a:effectLst/>
                          <a:latin typeface="Calibri"/>
                        </a:rPr>
                      </a:br>
                      <a:r>
                        <a:rPr lang="fr-FR" sz="1200" dirty="0">
                          <a:effectLst/>
                          <a:latin typeface="Calibri"/>
                        </a:rPr>
                        <a:t>- Contribution directe à des projets sociaux concrets, renforçant l'impact de l'entreprise sur les enjeux sociétaux</a:t>
                      </a:r>
                      <a:br>
                        <a:rPr lang="fr-FR" sz="1200" dirty="0">
                          <a:effectLst/>
                          <a:latin typeface="Calibri"/>
                        </a:rPr>
                      </a:br>
                      <a:r>
                        <a:rPr lang="fr-FR" sz="1200" dirty="0">
                          <a:effectLst/>
                          <a:latin typeface="Calibri"/>
                        </a:rPr>
                        <a:t>- Amélioration de l'image d'entreprise responsable, augmentant l'intérêt des investisseurs ISR</a:t>
                      </a:r>
                      <a:br>
                        <a:rPr lang="fr-FR" sz="1200" dirty="0">
                          <a:effectLst/>
                          <a:latin typeface="Calibri"/>
                        </a:rPr>
                      </a:br>
                      <a:r>
                        <a:rPr lang="fr-FR" sz="1200" dirty="0">
                          <a:effectLst/>
                          <a:latin typeface="Calibri"/>
                        </a:rPr>
                        <a:t>- Simplification de la gestion des ressources par des donations monétaires</a:t>
                      </a:r>
                    </a:p>
                  </a:txBody>
                  <a:tcPr marL="9525" marR="9525" marT="9525" anchor="ctr">
                    <a:lnL>
                      <a:noFill/>
                    </a:lnL>
                    <a:lnR>
                      <a:noFill/>
                    </a:lnR>
                    <a:lnT w="6350" cap="flat" cmpd="sng" algn="ctr">
                      <a:solidFill>
                        <a:srgbClr val="C9C9C9"/>
                      </a:solidFill>
                      <a:prstDash val="solid"/>
                      <a:round/>
                      <a:headEnd type="none" w="med" len="med"/>
                      <a:tailEnd type="none" w="med" len="med"/>
                    </a:lnT>
                    <a:lnB w="6350" cap="flat" cmpd="sng" algn="ctr">
                      <a:solidFill>
                        <a:srgbClr val="C9C9C9"/>
                      </a:solidFill>
                      <a:prstDash val="solid"/>
                      <a:round/>
                      <a:headEnd type="none" w="med" len="med"/>
                      <a:tailEnd type="none" w="med" len="med"/>
                    </a:lnB>
                    <a:solidFill>
                      <a:srgbClr val="FFF2CC"/>
                    </a:solidFill>
                  </a:tcPr>
                </a:tc>
                <a:tc>
                  <a:txBody>
                    <a:bodyPr/>
                    <a:lstStyle/>
                    <a:p>
                      <a:pPr fontAlgn="ctr"/>
                      <a:r>
                        <a:rPr lang="fr-FR" sz="1200" dirty="0">
                          <a:effectLst/>
                          <a:latin typeface="Calibri"/>
                        </a:rPr>
                        <a:t>-</a:t>
                      </a:r>
                      <a:r>
                        <a:rPr lang="fr-FR" sz="1200" b="1" dirty="0">
                          <a:effectLst/>
                          <a:latin typeface="Calibri"/>
                        </a:rPr>
                        <a:t> Montant des dons</a:t>
                      </a:r>
                      <a:r>
                        <a:rPr lang="fr-FR" sz="1200" dirty="0">
                          <a:effectLst/>
                          <a:latin typeface="Calibri"/>
                        </a:rPr>
                        <a:t> : Valeur totale des contributions financières.</a:t>
                      </a:r>
                      <a:br>
                        <a:rPr lang="fr-FR" sz="1200" dirty="0">
                          <a:effectLst/>
                          <a:latin typeface="Calibri"/>
                        </a:rPr>
                      </a:br>
                      <a:r>
                        <a:rPr lang="fr-FR" sz="1200" dirty="0">
                          <a:effectLst/>
                          <a:latin typeface="Calibri"/>
                        </a:rPr>
                        <a:t>- </a:t>
                      </a:r>
                      <a:r>
                        <a:rPr lang="fr-FR" sz="1200" b="1" dirty="0">
                          <a:effectLst/>
                          <a:latin typeface="Calibri"/>
                        </a:rPr>
                        <a:t>Nombre d'actes de la vie quotidienne financés</a:t>
                      </a:r>
                      <a:r>
                        <a:rPr lang="fr-FR" sz="1200" dirty="0">
                          <a:effectLst/>
                          <a:latin typeface="Calibri"/>
                        </a:rPr>
                        <a:t> : Nombre de prestations (douches, coiffure, laverie).</a:t>
                      </a:r>
                      <a:br>
                        <a:rPr lang="fr-FR" sz="1200" dirty="0">
                          <a:effectLst/>
                          <a:latin typeface="Calibri"/>
                        </a:rPr>
                      </a:br>
                      <a:r>
                        <a:rPr lang="fr-FR" sz="1200" dirty="0">
                          <a:effectLst/>
                          <a:latin typeface="Calibri"/>
                        </a:rPr>
                        <a:t>- </a:t>
                      </a:r>
                      <a:r>
                        <a:rPr lang="fr-FR" sz="1200" b="1" dirty="0">
                          <a:effectLst/>
                          <a:latin typeface="Calibri"/>
                        </a:rPr>
                        <a:t>Besoins complexes pris en charge</a:t>
                      </a:r>
                      <a:r>
                        <a:rPr lang="fr-FR" sz="1200" dirty="0">
                          <a:effectLst/>
                          <a:latin typeface="Calibri"/>
                        </a:rPr>
                        <a:t> : Nombre de personnes accueillies pour des besoins complexes (consultations médicales, soins infirmiers).</a:t>
                      </a:r>
                      <a:br>
                        <a:rPr lang="fr-FR" sz="1200" dirty="0">
                          <a:effectLst/>
                          <a:latin typeface="Calibri"/>
                        </a:rPr>
                      </a:br>
                      <a:r>
                        <a:rPr lang="fr-FR" sz="1200" dirty="0">
                          <a:effectLst/>
                          <a:latin typeface="Calibri"/>
                        </a:rPr>
                        <a:t>- </a:t>
                      </a:r>
                      <a:r>
                        <a:rPr lang="fr-FR" sz="1200" b="1" dirty="0">
                          <a:effectLst/>
                          <a:latin typeface="Calibri"/>
                        </a:rPr>
                        <a:t>Nombre de personnes aidées matériellement et pratiquement</a:t>
                      </a:r>
                      <a:r>
                        <a:rPr lang="fr-FR" sz="1200" dirty="0">
                          <a:effectLst/>
                          <a:latin typeface="Calibri"/>
                        </a:rPr>
                        <a:t> : Quantité d’aide apportée (fourniture de vêtements, matériel de première nécessité).</a:t>
                      </a:r>
                      <a:br>
                        <a:rPr lang="fr-FR" sz="1200" dirty="0">
                          <a:effectLst/>
                          <a:latin typeface="Calibri"/>
                        </a:rPr>
                      </a:br>
                      <a:r>
                        <a:rPr lang="fr-FR" sz="1200" dirty="0">
                          <a:effectLst/>
                          <a:latin typeface="Calibri"/>
                        </a:rPr>
                        <a:t>- </a:t>
                      </a:r>
                      <a:r>
                        <a:rPr lang="fr-FR" sz="1200" b="1" dirty="0">
                          <a:effectLst/>
                          <a:latin typeface="Calibri"/>
                        </a:rPr>
                        <a:t>Accès aux services essentiels </a:t>
                      </a:r>
                      <a:r>
                        <a:rPr lang="fr-FR" sz="1200">
                          <a:effectLst/>
                          <a:latin typeface="Calibri"/>
                        </a:rPr>
                        <a:t>: Nombre d’utilisateurs des services f</a:t>
                      </a:r>
                      <a:r>
                        <a:rPr lang="fr-FR" sz="1200" dirty="0">
                          <a:effectLst/>
                          <a:latin typeface="Calibri"/>
                        </a:rPr>
                        <a:t>(Café Sourire, vestiaire, douches, laverie).</a:t>
                      </a:r>
                      <a:br>
                        <a:rPr lang="fr-FR" sz="1200" dirty="0">
                          <a:effectLst/>
                          <a:latin typeface="Calibri"/>
                        </a:rPr>
                      </a:br>
                      <a:r>
                        <a:rPr lang="fr-FR" sz="1200" dirty="0">
                          <a:effectLst/>
                          <a:latin typeface="Calibri"/>
                        </a:rPr>
                        <a:t>- </a:t>
                      </a:r>
                      <a:r>
                        <a:rPr lang="fr-FR" sz="1200" b="1" dirty="0">
                          <a:effectLst/>
                          <a:latin typeface="Calibri"/>
                        </a:rPr>
                        <a:t>Accès à l'éducation </a:t>
                      </a:r>
                      <a:r>
                        <a:rPr lang="fr-FR" sz="1200" dirty="0">
                          <a:effectLst/>
                          <a:latin typeface="Calibri"/>
                        </a:rPr>
                        <a:t>: Nombre de bénéficiaires des cours de français.</a:t>
                      </a:r>
                      <a:br>
                        <a:rPr lang="fr-FR" sz="1200" dirty="0">
                          <a:effectLst/>
                          <a:latin typeface="Calibri"/>
                        </a:rPr>
                      </a:br>
                      <a:r>
                        <a:rPr lang="fr-FR" sz="1200" dirty="0">
                          <a:effectLst/>
                          <a:latin typeface="Calibri"/>
                        </a:rPr>
                        <a:t>-</a:t>
                      </a:r>
                      <a:r>
                        <a:rPr lang="fr-FR" sz="1200" b="1" dirty="0">
                          <a:effectLst/>
                          <a:latin typeface="Calibri"/>
                        </a:rPr>
                        <a:t> Nombre de consultations médicales</a:t>
                      </a:r>
                      <a:r>
                        <a:rPr lang="fr-FR" sz="1200" dirty="0">
                          <a:effectLst/>
                          <a:latin typeface="Calibri"/>
                        </a:rPr>
                        <a:t> : Nombre de consultations, avec ou sans couverture sociale.</a:t>
                      </a:r>
                      <a:br>
                        <a:rPr lang="fr-FR" sz="1200" dirty="0">
                          <a:effectLst/>
                          <a:latin typeface="Calibri"/>
                        </a:rPr>
                      </a:br>
                      <a:r>
                        <a:rPr lang="fr-FR" sz="1200" dirty="0">
                          <a:effectLst/>
                          <a:latin typeface="Calibri"/>
                        </a:rPr>
                        <a:t>-</a:t>
                      </a:r>
                      <a:r>
                        <a:rPr lang="fr-FR" sz="1200" b="1" dirty="0">
                          <a:effectLst/>
                          <a:latin typeface="Calibri"/>
                        </a:rPr>
                        <a:t> Aide aux démarches administrative</a:t>
                      </a:r>
                      <a:r>
                        <a:rPr lang="fr-FR" sz="1200" dirty="0">
                          <a:effectLst/>
                          <a:latin typeface="Calibri"/>
                        </a:rPr>
                        <a:t>s : Nombre de bénéficiaires ayant reçu une assistance dans les démarches administratives (accès à Internet, domiciliation postale).</a:t>
                      </a:r>
                      <a:br>
                        <a:rPr lang="fr-FR" sz="1200" dirty="0">
                          <a:effectLst/>
                          <a:latin typeface="Calibri"/>
                        </a:rPr>
                      </a:br>
                      <a:r>
                        <a:rPr lang="fr-FR" sz="1200" dirty="0">
                          <a:effectLst/>
                          <a:latin typeface="Calibri"/>
                        </a:rPr>
                        <a:t>-</a:t>
                      </a:r>
                      <a:r>
                        <a:rPr lang="fr-FR" sz="1200" b="1" dirty="0">
                          <a:effectLst/>
                          <a:latin typeface="Calibri"/>
                        </a:rPr>
                        <a:t> Activités de sociabilisation financées</a:t>
                      </a:r>
                      <a:r>
                        <a:rPr lang="fr-FR" sz="1200" dirty="0">
                          <a:effectLst/>
                          <a:latin typeface="Calibri"/>
                        </a:rPr>
                        <a:t> : Nombre de participants aux activités sociales (jeux, activités éducatives).</a:t>
                      </a:r>
                      <a:br>
                        <a:rPr lang="fr-FR" sz="1200" dirty="0">
                          <a:effectLst/>
                          <a:latin typeface="Calibri"/>
                        </a:rPr>
                      </a:br>
                      <a:r>
                        <a:rPr lang="fr-FR" sz="1200" dirty="0">
                          <a:effectLst/>
                          <a:latin typeface="Calibri"/>
                        </a:rPr>
                        <a:t>- </a:t>
                      </a:r>
                      <a:r>
                        <a:rPr lang="fr-FR" sz="1200" b="1" dirty="0">
                          <a:effectLst/>
                          <a:latin typeface="Calibri"/>
                        </a:rPr>
                        <a:t>Réorientation sociale </a:t>
                      </a:r>
                      <a:r>
                        <a:rPr lang="fr-FR" sz="1200" dirty="0">
                          <a:effectLst/>
                          <a:latin typeface="Calibri"/>
                        </a:rPr>
                        <a:t>: Nombre de personnes réorientées vers des institutions sociales ou associatives compétentes.</a:t>
                      </a:r>
                    </a:p>
                  </a:txBody>
                  <a:tcPr marL="9525" marR="9525" marT="9525" anchor="ctr">
                    <a:lnL>
                      <a:noFill/>
                    </a:lnL>
                    <a:lnR>
                      <a:noFill/>
                    </a:lnR>
                    <a:lnT w="6350" cap="flat" cmpd="sng" algn="ctr">
                      <a:solidFill>
                        <a:srgbClr val="C9C9C9"/>
                      </a:solidFill>
                      <a:prstDash val="solid"/>
                      <a:round/>
                      <a:headEnd type="none" w="med" len="med"/>
                      <a:tailEnd type="none" w="med" len="med"/>
                    </a:lnT>
                    <a:lnB w="6350" cap="flat" cmpd="sng" algn="ctr">
                      <a:solidFill>
                        <a:srgbClr val="C9C9C9"/>
                      </a:solidFill>
                      <a:prstDash val="solid"/>
                      <a:round/>
                      <a:headEnd type="none" w="med" len="med"/>
                      <a:tailEnd type="none" w="med" len="med"/>
                    </a:lnB>
                    <a:solidFill>
                      <a:srgbClr val="FFF2CC"/>
                    </a:solidFill>
                  </a:tcPr>
                </a:tc>
                <a:tc>
                  <a:txBody>
                    <a:bodyPr/>
                    <a:lstStyle/>
                    <a:p>
                      <a:pPr fontAlgn="ctr"/>
                      <a:r>
                        <a:rPr lang="fr-FR" sz="1200" dirty="0">
                          <a:effectLst/>
                          <a:latin typeface="Calibri"/>
                        </a:rPr>
                        <a:t>- </a:t>
                      </a:r>
                      <a:r>
                        <a:rPr lang="fr-FR" sz="1200" b="1" dirty="0">
                          <a:effectLst/>
                          <a:latin typeface="Calibri"/>
                        </a:rPr>
                        <a:t>ESRS S1-15</a:t>
                      </a:r>
                      <a:r>
                        <a:rPr lang="fr-FR" sz="1200" dirty="0">
                          <a:effectLst/>
                          <a:latin typeface="Calibri"/>
                        </a:rPr>
                        <a:t> : Allocation des ressources</a:t>
                      </a:r>
                      <a:br>
                        <a:rPr lang="fr-FR" sz="1200" dirty="0">
                          <a:effectLst/>
                          <a:latin typeface="Calibri"/>
                        </a:rPr>
                      </a:br>
                      <a:r>
                        <a:rPr lang="fr-FR" sz="1200" dirty="0">
                          <a:effectLst/>
                          <a:latin typeface="Calibri"/>
                        </a:rPr>
                        <a:t>- ESRS S2-1 : Relations avec les communautés impactées</a:t>
                      </a:r>
                    </a:p>
                  </a:txBody>
                  <a:tcPr marL="9525" marR="9525" marT="9525" anchor="ctr">
                    <a:lnL>
                      <a:noFill/>
                    </a:lnL>
                    <a:lnR>
                      <a:noFill/>
                    </a:lnR>
                    <a:lnT w="6350" cap="flat" cmpd="sng" algn="ctr">
                      <a:solidFill>
                        <a:srgbClr val="C9C9C9"/>
                      </a:solidFill>
                      <a:prstDash val="solid"/>
                      <a:round/>
                      <a:headEnd type="none" w="med" len="med"/>
                      <a:tailEnd type="none" w="med" len="med"/>
                    </a:lnT>
                    <a:lnB w="6350" cap="flat" cmpd="sng" algn="ctr">
                      <a:solidFill>
                        <a:srgbClr val="C9C9C9"/>
                      </a:solidFill>
                      <a:prstDash val="solid"/>
                      <a:round/>
                      <a:headEnd type="none" w="med" len="med"/>
                      <a:tailEnd type="none" w="med" len="med"/>
                    </a:lnB>
                    <a:solidFill>
                      <a:srgbClr val="FFD966"/>
                    </a:solidFill>
                  </a:tcPr>
                </a:tc>
                <a:extLst>
                  <a:ext uri="{0D108BD9-81ED-4DB2-BD59-A6C34878D82A}">
                    <a16:rowId xmlns:a16="http://schemas.microsoft.com/office/drawing/2014/main" val="408316778"/>
                  </a:ext>
                </a:extLst>
              </a:tr>
              <a:tr h="1371600">
                <a:tc>
                  <a:txBody>
                    <a:bodyPr/>
                    <a:lstStyle/>
                    <a:p>
                      <a:pPr fontAlgn="ctr"/>
                      <a:r>
                        <a:rPr lang="fr-FR" sz="1200" b="1" dirty="0">
                          <a:solidFill>
                            <a:srgbClr val="FFFFFF"/>
                          </a:solidFill>
                          <a:effectLst/>
                          <a:latin typeface="Calibri"/>
                        </a:rPr>
                        <a:t>5. Implication des employés de l'entreprise</a:t>
                      </a:r>
                      <a:br>
                        <a:rPr lang="fr-FR" sz="1200" b="1" dirty="0">
                          <a:solidFill>
                            <a:srgbClr val="FFFFFF"/>
                          </a:solidFill>
                          <a:effectLst/>
                          <a:latin typeface="Calibri"/>
                        </a:rPr>
                      </a:br>
                      <a:r>
                        <a:rPr lang="fr-FR" sz="1200" b="1" dirty="0">
                          <a:solidFill>
                            <a:srgbClr val="FFFFFF"/>
                          </a:solidFill>
                          <a:effectLst/>
                          <a:latin typeface="Calibri"/>
                        </a:rPr>
                        <a:t>(communication RH)</a:t>
                      </a:r>
                    </a:p>
                  </a:txBody>
                  <a:tcPr marL="9525" marR="9525" marT="9525" anchor="ctr">
                    <a:lnL w="6350" cap="flat" cmpd="sng" algn="ctr">
                      <a:solidFill>
                        <a:srgbClr val="C9C9C9"/>
                      </a:solidFill>
                      <a:prstDash val="solid"/>
                      <a:round/>
                      <a:headEnd type="none" w="med" len="med"/>
                      <a:tailEnd type="none" w="med" len="med"/>
                    </a:lnL>
                    <a:lnR>
                      <a:noFill/>
                    </a:lnR>
                    <a:lnT w="6350" cap="flat" cmpd="sng" algn="ctr">
                      <a:solidFill>
                        <a:srgbClr val="C9C9C9"/>
                      </a:solidFill>
                      <a:prstDash val="solid"/>
                      <a:round/>
                      <a:headEnd type="none" w="med" len="med"/>
                      <a:tailEnd type="none" w="med" len="med"/>
                    </a:lnT>
                    <a:lnB>
                      <a:noFill/>
                    </a:lnB>
                    <a:solidFill>
                      <a:srgbClr val="2E75B6"/>
                    </a:solidFill>
                  </a:tcPr>
                </a:tc>
                <a:tc>
                  <a:txBody>
                    <a:bodyPr/>
                    <a:lstStyle/>
                    <a:p>
                      <a:pPr fontAlgn="ctr"/>
                      <a:r>
                        <a:rPr lang="fr-FR" sz="1200" dirty="0">
                          <a:effectLst/>
                          <a:latin typeface="Calibri"/>
                        </a:rPr>
                        <a:t>- Renforcement du sentiment d'appartenance et de la loyauté des employés</a:t>
                      </a:r>
                      <a:br>
                        <a:rPr lang="fr-FR" sz="1200" dirty="0">
                          <a:effectLst/>
                          <a:latin typeface="Calibri"/>
                        </a:rPr>
                      </a:br>
                      <a:r>
                        <a:rPr lang="fr-FR" sz="1200" dirty="0">
                          <a:effectLst/>
                          <a:latin typeface="Calibri"/>
                        </a:rPr>
                        <a:t>- Réduction du turnover et des coûts de recrutement, améliorant la rentabilité</a:t>
                      </a:r>
                      <a:br>
                        <a:rPr lang="fr-FR" sz="1200" dirty="0">
                          <a:effectLst/>
                          <a:latin typeface="Calibri"/>
                        </a:rPr>
                      </a:br>
                      <a:r>
                        <a:rPr lang="fr-FR" sz="1200" dirty="0">
                          <a:effectLst/>
                          <a:latin typeface="Calibri"/>
                        </a:rPr>
                        <a:t>- Amélioration du bien-être et de la motivation des employés via des actions collectives</a:t>
                      </a:r>
                      <a:br>
                        <a:rPr lang="fr-FR" sz="1200" dirty="0">
                          <a:effectLst/>
                          <a:latin typeface="Calibri"/>
                        </a:rPr>
                      </a:br>
                      <a:r>
                        <a:rPr lang="fr-FR" sz="1200" dirty="0">
                          <a:effectLst/>
                          <a:latin typeface="Calibri"/>
                        </a:rPr>
                        <a:t>- Image améliorée auprès des investisseurs grâce à une meilleure gestion du capital humain et du bien-être au travail</a:t>
                      </a:r>
                      <a:br>
                        <a:rPr lang="fr-FR" sz="1200" dirty="0">
                          <a:effectLst/>
                          <a:latin typeface="Calibri"/>
                        </a:rPr>
                      </a:br>
                      <a:r>
                        <a:rPr lang="fr-FR" sz="1200" dirty="0">
                          <a:effectLst/>
                          <a:latin typeface="Calibri"/>
                        </a:rPr>
                        <a:t>- Meilleure cohésion d’équipe et image positive en interne comme en externe</a:t>
                      </a:r>
                    </a:p>
                  </a:txBody>
                  <a:tcPr marL="9525" marR="9525" marT="9525" anchor="ctr">
                    <a:lnL>
                      <a:noFill/>
                    </a:lnL>
                    <a:lnR>
                      <a:noFill/>
                    </a:lnR>
                    <a:lnT w="6350" cap="flat" cmpd="sng" algn="ctr">
                      <a:solidFill>
                        <a:srgbClr val="C9C9C9"/>
                      </a:solidFill>
                      <a:prstDash val="solid"/>
                      <a:round/>
                      <a:headEnd type="none" w="med" len="med"/>
                      <a:tailEnd type="none" w="med" len="med"/>
                    </a:lnT>
                    <a:lnB>
                      <a:noFill/>
                    </a:lnB>
                    <a:solidFill>
                      <a:srgbClr val="DEEBF7"/>
                    </a:solidFill>
                  </a:tcPr>
                </a:tc>
                <a:tc>
                  <a:txBody>
                    <a:bodyPr/>
                    <a:lstStyle/>
                    <a:p>
                      <a:pPr fontAlgn="ctr"/>
                      <a:r>
                        <a:rPr lang="fr-FR" sz="1200" dirty="0">
                          <a:effectLst/>
                          <a:latin typeface="Calibri"/>
                        </a:rPr>
                        <a:t>- </a:t>
                      </a:r>
                      <a:r>
                        <a:rPr lang="fr-FR" sz="1200" b="1" dirty="0">
                          <a:effectLst/>
                          <a:latin typeface="Calibri"/>
                        </a:rPr>
                        <a:t>Nombre d'employés engagés</a:t>
                      </a:r>
                      <a:r>
                        <a:rPr lang="fr-FR" sz="1200" dirty="0">
                          <a:effectLst/>
                          <a:latin typeface="Calibri"/>
                        </a:rPr>
                        <a:t> : Nombre d'employés impliqués dans des activités solidaires.</a:t>
                      </a:r>
                      <a:br>
                        <a:rPr lang="fr-FR" sz="1200" dirty="0">
                          <a:effectLst/>
                          <a:latin typeface="Calibri"/>
                        </a:rPr>
                      </a:br>
                      <a:r>
                        <a:rPr lang="fr-FR" sz="1200" dirty="0">
                          <a:effectLst/>
                          <a:latin typeface="Calibri"/>
                        </a:rPr>
                        <a:t>- Retour sur l'engagement des employés : Mesure de la satisfaction et du sentiment d'appartenance des employés participant aux actions.</a:t>
                      </a:r>
                      <a:br>
                        <a:rPr lang="fr-FR" sz="1200" dirty="0">
                          <a:effectLst/>
                          <a:latin typeface="Calibri"/>
                        </a:rPr>
                      </a:br>
                      <a:r>
                        <a:rPr lang="fr-FR" sz="1200" dirty="0">
                          <a:effectLst/>
                          <a:latin typeface="Calibri"/>
                        </a:rPr>
                        <a:t>- Dialogue interne : Fréquence et qualité de la communication RH sur les initiatives solidaires proposées aux employés.</a:t>
                      </a:r>
                    </a:p>
                  </a:txBody>
                  <a:tcPr marL="9525" marR="9525" marT="9525" anchor="ctr">
                    <a:lnL>
                      <a:noFill/>
                    </a:lnL>
                    <a:lnR>
                      <a:noFill/>
                    </a:lnR>
                    <a:lnT w="6350" cap="flat" cmpd="sng" algn="ctr">
                      <a:solidFill>
                        <a:srgbClr val="C9C9C9"/>
                      </a:solidFill>
                      <a:prstDash val="solid"/>
                      <a:round/>
                      <a:headEnd type="none" w="med" len="med"/>
                      <a:tailEnd type="none" w="med" len="med"/>
                    </a:lnT>
                    <a:lnB>
                      <a:noFill/>
                    </a:lnB>
                    <a:solidFill>
                      <a:srgbClr val="DEEBF7"/>
                    </a:solidFill>
                  </a:tcPr>
                </a:tc>
                <a:tc>
                  <a:txBody>
                    <a:bodyPr/>
                    <a:lstStyle/>
                    <a:p>
                      <a:pPr fontAlgn="ctr"/>
                      <a:r>
                        <a:rPr lang="fr-FR" sz="1200" dirty="0">
                          <a:effectLst/>
                          <a:latin typeface="Calibri"/>
                        </a:rPr>
                        <a:t>- </a:t>
                      </a:r>
                      <a:r>
                        <a:rPr lang="fr-FR" sz="1200" b="1" dirty="0">
                          <a:effectLst/>
                          <a:latin typeface="Calibri"/>
                        </a:rPr>
                        <a:t>ESRS S1-16</a:t>
                      </a:r>
                      <a:r>
                        <a:rPr lang="fr-FR" sz="1200" dirty="0">
                          <a:effectLst/>
                          <a:latin typeface="Calibri"/>
                        </a:rPr>
                        <a:t> : Engagement des employés</a:t>
                      </a:r>
                      <a:br>
                        <a:rPr lang="fr-FR" sz="1200" dirty="0">
                          <a:effectLst/>
                          <a:latin typeface="Calibri"/>
                        </a:rPr>
                      </a:br>
                      <a:r>
                        <a:rPr lang="fr-FR" sz="1200" dirty="0">
                          <a:effectLst/>
                          <a:latin typeface="Calibri"/>
                        </a:rPr>
                        <a:t>- ESRS S1-9 : Dialogue social avec les employés</a:t>
                      </a:r>
                    </a:p>
                  </a:txBody>
                  <a:tcPr marL="9525" marR="9525" marT="9525" anchor="ctr">
                    <a:lnL>
                      <a:noFill/>
                    </a:lnL>
                    <a:lnR>
                      <a:noFill/>
                    </a:lnR>
                    <a:lnT w="6350" cap="flat" cmpd="sng" algn="ctr">
                      <a:solidFill>
                        <a:srgbClr val="C9C9C9"/>
                      </a:solidFill>
                      <a:prstDash val="solid"/>
                      <a:round/>
                      <a:headEnd type="none" w="med" len="med"/>
                      <a:tailEnd type="none" w="med" len="med"/>
                    </a:lnT>
                    <a:lnB>
                      <a:noFill/>
                    </a:lnB>
                    <a:solidFill>
                      <a:srgbClr val="9DC3E6"/>
                    </a:solidFill>
                  </a:tcPr>
                </a:tc>
                <a:extLst>
                  <a:ext uri="{0D108BD9-81ED-4DB2-BD59-A6C34878D82A}">
                    <a16:rowId xmlns:a16="http://schemas.microsoft.com/office/drawing/2014/main" val="1248163805"/>
                  </a:ext>
                </a:extLst>
              </a:tr>
            </a:tbl>
          </a:graphicData>
        </a:graphic>
      </p:graphicFrame>
    </p:spTree>
    <p:extLst>
      <p:ext uri="{BB962C8B-B14F-4D97-AF65-F5344CB8AC3E}">
        <p14:creationId xmlns:p14="http://schemas.microsoft.com/office/powerpoint/2010/main" val="87490132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313</TotalTime>
  <Words>3128</Words>
  <Application>Microsoft Office PowerPoint</Application>
  <PresentationFormat>Grand écran</PresentationFormat>
  <Paragraphs>314</Paragraphs>
  <Slides>19</Slides>
  <Notes>13</Notes>
  <HiddenSlides>0</HiddenSlides>
  <MMClips>0</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19</vt:i4>
      </vt:variant>
    </vt:vector>
  </HeadingPairs>
  <TitlesOfParts>
    <vt:vector size="28" baseType="lpstr">
      <vt:lpstr>Aptos</vt:lpstr>
      <vt:lpstr>Aptos Display</vt:lpstr>
      <vt:lpstr>Arial</vt:lpstr>
      <vt:lpstr>Calibri</vt:lpstr>
      <vt:lpstr>Courier New</vt:lpstr>
      <vt:lpstr>Wingdings</vt:lpstr>
      <vt:lpstr>Wingdings 3</vt:lpstr>
      <vt:lpstr>Thème Office</vt:lpstr>
      <vt:lpstr>1_Thème Office</vt:lpstr>
      <vt:lpstr>Présentation PowerPoint</vt:lpstr>
      <vt:lpstr> Situés 43 rue Saint Nicolas 33800 Bordeaux ,  à proximité du restaurant et de l’épicerie solidaire le Pain de l’Amitié Ouvert 5 jours par semaine de 9h30 à 12h15 et de 13h30 à 16h30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Accueil Saint Nicolas</dc:creator>
  <cp:lastModifiedBy>Vincent Bigourdan</cp:lastModifiedBy>
  <cp:revision>26</cp:revision>
  <cp:lastPrinted>2024-07-09T14:42:01Z</cp:lastPrinted>
  <dcterms:created xsi:type="dcterms:W3CDTF">2024-05-28T08:27:16Z</dcterms:created>
  <dcterms:modified xsi:type="dcterms:W3CDTF">2025-01-22T17:58:23Z</dcterms:modified>
</cp:coreProperties>
</file>